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92" r:id="rId1"/>
    <p:sldMasterId id="2147483693" r:id="rId2"/>
    <p:sldMasterId id="2147483694" r:id="rId3"/>
  </p:sldMasterIdLst>
  <p:notesMasterIdLst>
    <p:notesMasterId r:id="rId22"/>
  </p:notesMasterIdLst>
  <p:sldIdLst>
    <p:sldId id="257" r:id="rId4"/>
    <p:sldId id="258" r:id="rId5"/>
    <p:sldId id="259" r:id="rId6"/>
    <p:sldId id="260" r:id="rId7"/>
    <p:sldId id="264" r:id="rId8"/>
    <p:sldId id="261" r:id="rId9"/>
    <p:sldId id="265" r:id="rId10"/>
    <p:sldId id="266" r:id="rId11"/>
    <p:sldId id="267" r:id="rId12"/>
    <p:sldId id="269" r:id="rId13"/>
    <p:sldId id="270" r:id="rId14"/>
    <p:sldId id="271" r:id="rId15"/>
    <p:sldId id="272" r:id="rId16"/>
    <p:sldId id="273" r:id="rId17"/>
    <p:sldId id="268" r:id="rId18"/>
    <p:sldId id="274" r:id="rId19"/>
    <p:sldId id="263" r:id="rId20"/>
    <p:sldId id="275" r:id="rId21"/>
  </p:sldIdLst>
  <p:sldSz cx="9144000" cy="5143500" type="screen16x9"/>
  <p:notesSz cx="6858000" cy="9144000"/>
  <p:embeddedFontLst>
    <p:embeddedFont>
      <p:font typeface="Dosis" panose="02010503020202060003" pitchFamily="2" charset="77"/>
      <p:regular r:id="rId23"/>
      <p:bold r:id="rId24"/>
    </p:embeddedFont>
    <p:embeddedFont>
      <p:font typeface="Roboto" pitchFamily="2" charset="0"/>
      <p:regular r:id="rId25"/>
      <p:bold r:id="rId26"/>
      <p:italic r:id="rId27"/>
      <p:boldItalic r:id="rId28"/>
    </p:embeddedFont>
    <p:embeddedFont>
      <p:font typeface="Roboto Black" panose="02000000000000000000" pitchFamily="2" charset="0"/>
      <p:bold r:id="rId29"/>
      <p:boldItalic r:id="rId30"/>
    </p:embeddedFont>
    <p:embeddedFont>
      <p:font typeface="Roboto Thin"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1"/>
  </p:normalViewPr>
  <p:slideViewPr>
    <p:cSldViewPr snapToGrid="0">
      <p:cViewPr varScale="1">
        <p:scale>
          <a:sx n="143" d="100"/>
          <a:sy n="143" d="100"/>
        </p:scale>
        <p:origin x="76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4.fntdata"/><Relationship Id="rId21" Type="http://schemas.openxmlformats.org/officeDocument/2006/relationships/slide" Target="slides/slide18.xml"/><Relationship Id="rId34" Type="http://schemas.openxmlformats.org/officeDocument/2006/relationships/font" Target="fonts/font12.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9.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10.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300493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4430746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26286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362607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31008662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694064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25536160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3553071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43783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911700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49018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7932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13745777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slideLayout" Target="../slideLayouts/slideLayout31.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24" Type="http://schemas.openxmlformats.org/officeDocument/2006/relationships/theme" Target="../theme/theme2.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23" Type="http://schemas.openxmlformats.org/officeDocument/2006/relationships/slideLayout" Target="../slideLayouts/slideLayout33.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 Id="rId22"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95" r:id="rId23"/>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3.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366682"/>
            <a:ext cx="8058622" cy="201706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endParaRPr lang="en-US" sz="5600" dirty="0">
              <a:solidFill>
                <a:schemeClr val="lt1"/>
              </a:solidFill>
              <a:latin typeface="Roboto Black"/>
              <a:ea typeface="Roboto Black"/>
              <a:cs typeface="Roboto Black"/>
              <a:sym typeface="Roboto Black"/>
            </a:endParaRPr>
          </a:p>
          <a:p>
            <a:pPr marL="0" marR="0" lvl="0" indent="0" algn="l" rtl="0">
              <a:lnSpc>
                <a:spcPct val="100000"/>
              </a:lnSpc>
              <a:spcBef>
                <a:spcPts val="0"/>
              </a:spcBef>
              <a:spcAft>
                <a:spcPts val="0"/>
              </a:spcAft>
              <a:buClr>
                <a:srgbClr val="295269"/>
              </a:buClr>
              <a:buFont typeface="Arial"/>
              <a:buNone/>
            </a:pPr>
            <a:r>
              <a:rPr lang="en-US" sz="4800" dirty="0">
                <a:solidFill>
                  <a:schemeClr val="lt1"/>
                </a:solidFill>
                <a:latin typeface="Roboto Black"/>
                <a:ea typeface="Roboto Black"/>
                <a:cs typeface="Roboto Black"/>
                <a:sym typeface="Roboto Black"/>
              </a:rPr>
              <a:t>Learn SQL From Scratch</a:t>
            </a:r>
          </a:p>
          <a:p>
            <a:pPr marL="0" marR="0" lvl="0" indent="0" algn="l" rtl="0">
              <a:lnSpc>
                <a:spcPct val="100000"/>
              </a:lnSpc>
              <a:spcBef>
                <a:spcPts val="0"/>
              </a:spcBef>
              <a:spcAft>
                <a:spcPts val="0"/>
              </a:spcAft>
              <a:buClr>
                <a:srgbClr val="295269"/>
              </a:buClr>
              <a:buFont typeface="Arial"/>
              <a:buNone/>
            </a:pPr>
            <a:endParaRPr lang="en-US" sz="3600" dirty="0">
              <a:solidFill>
                <a:schemeClr val="lt1"/>
              </a:solidFill>
              <a:latin typeface="Roboto Black"/>
              <a:ea typeface="Roboto Black"/>
              <a:cs typeface="Roboto Black"/>
              <a:sym typeface="Roboto Black"/>
            </a:endParaRPr>
          </a:p>
          <a:p>
            <a:pPr>
              <a:buClr>
                <a:schemeClr val="dk1"/>
              </a:buClr>
              <a:buSzPts val="1100"/>
            </a:pPr>
            <a:r>
              <a:rPr lang="en-US" sz="2000" b="1" dirty="0">
                <a:solidFill>
                  <a:srgbClr val="EFEFEF"/>
                </a:solidFill>
                <a:latin typeface="Roboto Thin"/>
                <a:ea typeface="Roboto Thin"/>
                <a:sym typeface="Roboto Black"/>
              </a:rPr>
              <a:t>Capstone Project - First- and Last-Touch Attribution with </a:t>
            </a:r>
            <a:r>
              <a:rPr lang="en-US" sz="2000" b="1" dirty="0" err="1">
                <a:solidFill>
                  <a:srgbClr val="EFEFEF"/>
                </a:solidFill>
                <a:latin typeface="Roboto Thin"/>
                <a:ea typeface="Roboto Thin"/>
                <a:sym typeface="Roboto Black"/>
              </a:rPr>
              <a:t>CoolTShirts.com</a:t>
            </a:r>
            <a:endParaRPr lang="en-US" sz="2000" b="1" dirty="0">
              <a:solidFill>
                <a:srgbClr val="EFEFEF"/>
              </a:solidFill>
              <a:latin typeface="Roboto Thin"/>
              <a:ea typeface="Roboto Thin"/>
              <a:sym typeface="Roboto Thin"/>
            </a:endParaRPr>
          </a:p>
          <a:p>
            <a:pPr marL="0" lvl="0" indent="0" algn="l" rtl="0">
              <a:spcBef>
                <a:spcPts val="0"/>
              </a:spcBef>
              <a:spcAft>
                <a:spcPts val="0"/>
              </a:spcAft>
              <a:buClr>
                <a:schemeClr val="dk1"/>
              </a:buClr>
              <a:buSzPts val="1100"/>
              <a:buFont typeface="Arial"/>
              <a:buNone/>
            </a:pPr>
            <a:endParaRPr lang="en-US" sz="2400" dirty="0">
              <a:solidFill>
                <a:srgbClr val="EFEFEF"/>
              </a:solidFill>
              <a:latin typeface="Roboto Thin"/>
              <a:ea typeface="Roboto Thin"/>
              <a:cs typeface="Roboto Thin"/>
              <a:sym typeface="Roboto Thin"/>
            </a:endParaRPr>
          </a:p>
          <a:p>
            <a:pPr marL="0" lvl="0" indent="0" rtl="0">
              <a:spcBef>
                <a:spcPts val="0"/>
              </a:spcBef>
              <a:spcAft>
                <a:spcPts val="0"/>
              </a:spcAft>
              <a:buClr>
                <a:schemeClr val="dk1"/>
              </a:buClr>
              <a:buSzPts val="1100"/>
              <a:buFont typeface="Arial"/>
              <a:buNone/>
            </a:pPr>
            <a:r>
              <a:rPr lang="en-US" sz="2000" b="1" dirty="0">
                <a:solidFill>
                  <a:srgbClr val="EFEFEF"/>
                </a:solidFill>
                <a:latin typeface="Roboto Thin"/>
                <a:ea typeface="Roboto Thin"/>
                <a:cs typeface="Roboto Thin"/>
                <a:sym typeface="Roboto Thin"/>
              </a:rPr>
              <a:t>Archana Ram | </a:t>
            </a:r>
            <a:r>
              <a:rPr lang="en" sz="2000" b="1" dirty="0">
                <a:solidFill>
                  <a:srgbClr val="EFEFEF"/>
                </a:solidFill>
                <a:latin typeface="Roboto Thin"/>
                <a:ea typeface="Roboto Thin"/>
                <a:cs typeface="Roboto Thin"/>
                <a:sym typeface="Roboto Thin"/>
              </a:rPr>
              <a:t>August 19 2018</a:t>
            </a:r>
            <a:endParaRPr sz="2000" b="1"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13" y="735106"/>
            <a:ext cx="2024775" cy="4510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86437"/>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3.1 First Touch Insights</a:t>
            </a:r>
            <a:endParaRPr sz="2400" b="1" dirty="0">
              <a:solidFill>
                <a:srgbClr val="295269"/>
              </a:solidFill>
              <a:latin typeface="Roboto"/>
              <a:ea typeface="Roboto"/>
              <a:cs typeface="Roboto"/>
              <a:sym typeface="Roboto"/>
            </a:endParaRPr>
          </a:p>
        </p:txBody>
      </p:sp>
      <p:sp>
        <p:nvSpPr>
          <p:cNvPr id="323" name="Shape 323"/>
          <p:cNvSpPr txBox="1"/>
          <p:nvPr/>
        </p:nvSpPr>
        <p:spPr>
          <a:xfrm>
            <a:off x="4885765" y="924037"/>
            <a:ext cx="3657601" cy="3650750"/>
          </a:xfrm>
          <a:prstGeom prst="rect">
            <a:avLst/>
          </a:prstGeom>
          <a:solidFill>
            <a:schemeClr val="accent4">
              <a:lumMod val="20000"/>
              <a:lumOff val="80000"/>
            </a:schemeClr>
          </a:solidFill>
          <a:ln>
            <a:noFill/>
          </a:ln>
        </p:spPr>
        <p:txBody>
          <a:bodyPr spcFirstLastPara="1" wrap="square" lIns="91425" tIns="91425" rIns="91425" bIns="91425" anchor="t" anchorCtr="0">
            <a:noAutofit/>
          </a:bodyPr>
          <a:lstStyle/>
          <a:p>
            <a:pPr lvl="0">
              <a:buClr>
                <a:schemeClr val="dk1"/>
              </a:buClr>
              <a:buSzPts val="1100"/>
            </a:pPr>
            <a:r>
              <a:rPr lang="en-US" sz="1050" dirty="0">
                <a:latin typeface="Courier New"/>
                <a:ea typeface="Courier New"/>
                <a:cs typeface="Courier New"/>
                <a:sym typeface="Courier New"/>
              </a:rPr>
              <a:t>WITH </a:t>
            </a:r>
            <a:r>
              <a:rPr lang="en-US" sz="1050" dirty="0" err="1">
                <a:latin typeface="Courier New"/>
                <a:ea typeface="Courier New"/>
                <a:cs typeface="Courier New"/>
                <a:sym typeface="Courier New"/>
              </a:rPr>
              <a:t>first_touch</a:t>
            </a:r>
            <a:r>
              <a:rPr lang="en-US" sz="1050" dirty="0">
                <a:latin typeface="Courier New"/>
                <a:ea typeface="Courier New"/>
                <a:cs typeface="Courier New"/>
                <a:sym typeface="Courier New"/>
              </a:rPr>
              <a:t> AS (</a:t>
            </a:r>
          </a:p>
          <a:p>
            <a:pPr lvl="0">
              <a:buClr>
                <a:schemeClr val="dk1"/>
              </a:buClr>
              <a:buSzPts val="1100"/>
            </a:pPr>
            <a:r>
              <a:rPr lang="en-US" sz="1050" dirty="0">
                <a:latin typeface="Courier New"/>
                <a:ea typeface="Courier New"/>
                <a:cs typeface="Courier New"/>
                <a:sym typeface="Courier New"/>
              </a:rPr>
              <a:t>    SELECT </a:t>
            </a:r>
            <a:r>
              <a:rPr lang="en-US" sz="1050" dirty="0" err="1">
                <a:latin typeface="Courier New"/>
                <a:ea typeface="Courier New"/>
                <a:cs typeface="Courier New"/>
                <a:sym typeface="Courier New"/>
              </a:rPr>
              <a:t>user_id</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MIN(timestamp) AS '</a:t>
            </a:r>
            <a:r>
              <a:rPr lang="en-US" sz="1050" dirty="0" err="1">
                <a:latin typeface="Courier New"/>
                <a:ea typeface="Courier New"/>
                <a:cs typeface="Courier New"/>
                <a:sym typeface="Courier New"/>
              </a:rPr>
              <a:t>first_touch_at</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FROM </a:t>
            </a:r>
            <a:r>
              <a:rPr lang="en-US" sz="1050" dirty="0" err="1">
                <a:latin typeface="Courier New"/>
                <a:ea typeface="Courier New"/>
                <a:cs typeface="Courier New"/>
                <a:sym typeface="Courier New"/>
              </a:rPr>
              <a:t>page_visits</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GROUP BY 1),</a:t>
            </a:r>
          </a:p>
          <a:p>
            <a:pPr lvl="0">
              <a:buClr>
                <a:schemeClr val="dk1"/>
              </a:buClr>
              <a:buSzPts val="1100"/>
            </a:pPr>
            <a:r>
              <a:rPr lang="en-US" sz="1050" dirty="0" err="1">
                <a:latin typeface="Courier New"/>
                <a:ea typeface="Courier New"/>
                <a:cs typeface="Courier New"/>
                <a:sym typeface="Courier New"/>
              </a:rPr>
              <a:t>ft_attr</a:t>
            </a:r>
            <a:r>
              <a:rPr lang="en-US" sz="1050" dirty="0">
                <a:latin typeface="Courier New"/>
                <a:ea typeface="Courier New"/>
                <a:cs typeface="Courier New"/>
                <a:sym typeface="Courier New"/>
              </a:rPr>
              <a:t> AS(</a:t>
            </a:r>
          </a:p>
          <a:p>
            <a:pPr lvl="0">
              <a:buClr>
                <a:schemeClr val="dk1"/>
              </a:buClr>
              <a:buSzPts val="1100"/>
            </a:pPr>
            <a:r>
              <a:rPr lang="en-US" sz="1050" dirty="0">
                <a:latin typeface="Courier New"/>
                <a:ea typeface="Courier New"/>
                <a:cs typeface="Courier New"/>
                <a:sym typeface="Courier New"/>
              </a:rPr>
              <a:t>  SELECT </a:t>
            </a:r>
            <a:r>
              <a:rPr lang="en-US" sz="1050" dirty="0" err="1">
                <a:latin typeface="Courier New"/>
                <a:ea typeface="Courier New"/>
                <a:cs typeface="Courier New"/>
                <a:sym typeface="Courier New"/>
              </a:rPr>
              <a:t>ft.user_id</a:t>
            </a:r>
            <a:r>
              <a:rPr lang="en-US" sz="1050" dirty="0">
                <a:latin typeface="Courier New"/>
                <a:ea typeface="Courier New"/>
                <a:cs typeface="Courier New"/>
                <a:sym typeface="Courier New"/>
              </a:rPr>
              <a:t>, </a:t>
            </a:r>
          </a:p>
          <a:p>
            <a:pPr lvl="0">
              <a:buClr>
                <a:schemeClr val="dk1"/>
              </a:buClr>
              <a:buSzPts val="1100"/>
            </a:pP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ft.first_touch_at</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pv.utm_source</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pv.utm_campaign</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FROM </a:t>
            </a:r>
            <a:r>
              <a:rPr lang="en-US" sz="1050" dirty="0" err="1">
                <a:latin typeface="Courier New"/>
                <a:ea typeface="Courier New"/>
                <a:cs typeface="Courier New"/>
                <a:sym typeface="Courier New"/>
              </a:rPr>
              <a:t>first_touch</a:t>
            </a:r>
            <a:r>
              <a:rPr lang="en-US" sz="1050" dirty="0">
                <a:latin typeface="Courier New"/>
                <a:ea typeface="Courier New"/>
                <a:cs typeface="Courier New"/>
                <a:sym typeface="Courier New"/>
              </a:rPr>
              <a:t> ft</a:t>
            </a:r>
          </a:p>
          <a:p>
            <a:pPr lvl="0">
              <a:buClr>
                <a:schemeClr val="dk1"/>
              </a:buClr>
              <a:buSzPts val="1100"/>
            </a:pPr>
            <a:r>
              <a:rPr lang="en-US" sz="1050" dirty="0">
                <a:latin typeface="Courier New"/>
                <a:ea typeface="Courier New"/>
                <a:cs typeface="Courier New"/>
                <a:sym typeface="Courier New"/>
              </a:rPr>
              <a:t>  JOIN </a:t>
            </a:r>
            <a:r>
              <a:rPr lang="en-US" sz="1050" dirty="0" err="1">
                <a:latin typeface="Courier New"/>
                <a:ea typeface="Courier New"/>
                <a:cs typeface="Courier New"/>
                <a:sym typeface="Courier New"/>
              </a:rPr>
              <a:t>page_visits</a:t>
            </a: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pv</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ON </a:t>
            </a:r>
            <a:r>
              <a:rPr lang="en-US" sz="1050" dirty="0" err="1">
                <a:latin typeface="Courier New"/>
                <a:ea typeface="Courier New"/>
                <a:cs typeface="Courier New"/>
                <a:sym typeface="Courier New"/>
              </a:rPr>
              <a:t>ft.user_id</a:t>
            </a:r>
            <a:r>
              <a:rPr lang="en-US" sz="1050" dirty="0">
                <a:latin typeface="Courier New"/>
                <a:ea typeface="Courier New"/>
                <a:cs typeface="Courier New"/>
                <a:sym typeface="Courier New"/>
              </a:rPr>
              <a:t> = </a:t>
            </a:r>
            <a:r>
              <a:rPr lang="en-US" sz="1050" dirty="0" err="1">
                <a:latin typeface="Courier New"/>
                <a:ea typeface="Courier New"/>
                <a:cs typeface="Courier New"/>
                <a:sym typeface="Courier New"/>
              </a:rPr>
              <a:t>pv.user_id</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AND </a:t>
            </a:r>
            <a:r>
              <a:rPr lang="en-US" sz="1050" dirty="0" err="1">
                <a:latin typeface="Courier New"/>
                <a:ea typeface="Courier New"/>
                <a:cs typeface="Courier New"/>
                <a:sym typeface="Courier New"/>
              </a:rPr>
              <a:t>ft.first_touch_at</a:t>
            </a:r>
            <a:r>
              <a:rPr lang="en-US" sz="1050" dirty="0">
                <a:latin typeface="Courier New"/>
                <a:ea typeface="Courier New"/>
                <a:cs typeface="Courier New"/>
                <a:sym typeface="Courier New"/>
              </a:rPr>
              <a:t> = </a:t>
            </a:r>
            <a:r>
              <a:rPr lang="en-US" sz="1050" dirty="0" err="1">
                <a:latin typeface="Courier New"/>
                <a:ea typeface="Courier New"/>
                <a:cs typeface="Courier New"/>
                <a:sym typeface="Courier New"/>
              </a:rPr>
              <a:t>pv.timestamp</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SELECT </a:t>
            </a:r>
            <a:r>
              <a:rPr lang="en-US" sz="1050" dirty="0" err="1">
                <a:latin typeface="Courier New"/>
                <a:ea typeface="Courier New"/>
                <a:cs typeface="Courier New"/>
                <a:sym typeface="Courier New"/>
              </a:rPr>
              <a:t>ft_attr.utm_campaign</a:t>
            </a:r>
            <a:r>
              <a:rPr lang="en-US" sz="1050" dirty="0">
                <a:latin typeface="Courier New"/>
                <a:ea typeface="Courier New"/>
                <a:cs typeface="Courier New"/>
                <a:sym typeface="Courier New"/>
              </a:rPr>
              <a:t> AS 'Campaign', </a:t>
            </a:r>
          </a:p>
          <a:p>
            <a:pPr lvl="0">
              <a:buClr>
                <a:schemeClr val="dk1"/>
              </a:buClr>
              <a:buSzPts val="1100"/>
            </a:pPr>
            <a:r>
              <a:rPr lang="en-US" sz="1050" dirty="0">
                <a:latin typeface="Courier New"/>
                <a:ea typeface="Courier New"/>
                <a:cs typeface="Courier New"/>
                <a:sym typeface="Courier New"/>
              </a:rPr>
              <a:t>      /* </a:t>
            </a:r>
            <a:r>
              <a:rPr lang="en-US" sz="1050" dirty="0" err="1">
                <a:latin typeface="Courier New"/>
                <a:ea typeface="Courier New"/>
                <a:cs typeface="Courier New"/>
                <a:sym typeface="Courier New"/>
              </a:rPr>
              <a:t>ft_attr.utm_source</a:t>
            </a:r>
            <a:r>
              <a:rPr lang="en-US" sz="1050" dirty="0">
                <a:latin typeface="Courier New"/>
                <a:ea typeface="Courier New"/>
                <a:cs typeface="Courier New"/>
                <a:sym typeface="Courier New"/>
              </a:rPr>
              <a:t> AS 'Source', */</a:t>
            </a:r>
          </a:p>
          <a:p>
            <a:pPr lvl="0">
              <a:buClr>
                <a:schemeClr val="dk1"/>
              </a:buClr>
              <a:buSzPts val="1100"/>
            </a:pPr>
            <a:r>
              <a:rPr lang="en-US" sz="1050" dirty="0">
                <a:latin typeface="Courier New"/>
                <a:ea typeface="Courier New"/>
                <a:cs typeface="Courier New"/>
                <a:sym typeface="Courier New"/>
              </a:rPr>
              <a:t>       COUNT(*) AS 'Total First Touches'</a:t>
            </a:r>
          </a:p>
          <a:p>
            <a:pPr lvl="0">
              <a:buClr>
                <a:schemeClr val="dk1"/>
              </a:buClr>
              <a:buSzPts val="1100"/>
            </a:pPr>
            <a:r>
              <a:rPr lang="en-US" sz="1050" dirty="0">
                <a:latin typeface="Courier New"/>
                <a:ea typeface="Courier New"/>
                <a:cs typeface="Courier New"/>
                <a:sym typeface="Courier New"/>
              </a:rPr>
              <a:t>  FROM </a:t>
            </a:r>
            <a:r>
              <a:rPr lang="en-US" sz="1050" dirty="0" err="1">
                <a:latin typeface="Courier New"/>
                <a:ea typeface="Courier New"/>
                <a:cs typeface="Courier New"/>
                <a:sym typeface="Courier New"/>
              </a:rPr>
              <a:t>ft_attr</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GROUP BY 1</a:t>
            </a:r>
          </a:p>
          <a:p>
            <a:pPr lvl="0">
              <a:buClr>
                <a:schemeClr val="dk1"/>
              </a:buClr>
              <a:buSzPts val="1100"/>
            </a:pPr>
            <a:r>
              <a:rPr lang="en-US" sz="1050" dirty="0">
                <a:latin typeface="Courier New"/>
                <a:ea typeface="Courier New"/>
                <a:cs typeface="Courier New"/>
                <a:sym typeface="Courier New"/>
              </a:rPr>
              <a:t>  ORDER BY 2 ASC;</a:t>
            </a:r>
            <a:endParaRPr sz="1050" dirty="0">
              <a:latin typeface="Courier New"/>
              <a:ea typeface="Courier New"/>
              <a:cs typeface="Courier New"/>
              <a:sym typeface="Courier New"/>
            </a:endParaRPr>
          </a:p>
        </p:txBody>
      </p:sp>
      <p:sp>
        <p:nvSpPr>
          <p:cNvPr id="324" name="Shape 324"/>
          <p:cNvSpPr txBox="1"/>
          <p:nvPr/>
        </p:nvSpPr>
        <p:spPr>
          <a:xfrm>
            <a:off x="411057" y="924037"/>
            <a:ext cx="4411956" cy="183709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fontAlgn="base"/>
            <a:r>
              <a:rPr lang="en-US" sz="1200" dirty="0"/>
              <a:t>How many first touches is each campaign responsible for?</a:t>
            </a:r>
          </a:p>
          <a:p>
            <a:pPr lvl="0">
              <a:lnSpc>
                <a:spcPct val="115000"/>
              </a:lnSpc>
              <a:buClr>
                <a:schemeClr val="dk1"/>
              </a:buClr>
              <a:buSzPts val="1100"/>
            </a:pPr>
            <a:endParaRPr lang="en-US" sz="1200" dirty="0">
              <a:latin typeface="Roboto"/>
              <a:ea typeface="Roboto"/>
              <a:cs typeface="Roboto"/>
              <a:sym typeface="Roboto"/>
            </a:endParaRPr>
          </a:p>
          <a:p>
            <a:pPr marL="171450" lvl="0" indent="-171450">
              <a:lnSpc>
                <a:spcPct val="115000"/>
              </a:lnSpc>
              <a:buClr>
                <a:schemeClr val="dk1"/>
              </a:buClr>
              <a:buSzPts val="1100"/>
              <a:buFont typeface="Wingdings" pitchFamily="2" charset="2"/>
              <a:buChar char="v"/>
            </a:pPr>
            <a:r>
              <a:rPr lang="en-US" sz="1200" dirty="0">
                <a:sym typeface="Roboto"/>
              </a:rPr>
              <a:t>The First Touch attribution refers to the first time consumers interact with CTS through a campaign/source.</a:t>
            </a:r>
          </a:p>
          <a:p>
            <a:pPr marL="171450" lvl="0" indent="-171450">
              <a:lnSpc>
                <a:spcPct val="115000"/>
              </a:lnSpc>
              <a:buClr>
                <a:schemeClr val="dk1"/>
              </a:buClr>
              <a:buSzPts val="1100"/>
              <a:buFont typeface="Wingdings" pitchFamily="2" charset="2"/>
              <a:buChar char="v"/>
            </a:pPr>
            <a:r>
              <a:rPr lang="en-US" sz="1200" dirty="0">
                <a:sym typeface="Roboto"/>
              </a:rPr>
              <a:t>Four campaigns are attributed for users’ first touch to CTS.</a:t>
            </a:r>
          </a:p>
          <a:p>
            <a:pPr marL="171450" lvl="0" indent="-171450">
              <a:lnSpc>
                <a:spcPct val="115000"/>
              </a:lnSpc>
              <a:buClr>
                <a:schemeClr val="dk1"/>
              </a:buClr>
              <a:buSzPts val="1100"/>
              <a:buFont typeface="Wingdings" pitchFamily="2" charset="2"/>
              <a:buChar char="v"/>
            </a:pPr>
            <a:r>
              <a:rPr lang="en-US" sz="1200" dirty="0">
                <a:sym typeface="Roboto"/>
              </a:rPr>
              <a:t>Minimum first touches that a campaign brought in is 169 and the maximum is 622.</a:t>
            </a:r>
          </a:p>
          <a:p>
            <a:pPr marL="171450" lvl="0" indent="-171450">
              <a:lnSpc>
                <a:spcPct val="115000"/>
              </a:lnSpc>
              <a:buClr>
                <a:schemeClr val="dk1"/>
              </a:buClr>
              <a:buSzPts val="1100"/>
              <a:buFont typeface="Wingdings" pitchFamily="2" charset="2"/>
              <a:buChar char="v"/>
            </a:pPr>
            <a:endParaRPr lang="en-US" dirty="0">
              <a:sym typeface="Roboto"/>
            </a:endParaRPr>
          </a:p>
        </p:txBody>
      </p:sp>
      <p:sp>
        <p:nvSpPr>
          <p:cNvPr id="2" name="Slide Number Placeholder 1">
            <a:extLst>
              <a:ext uri="{FF2B5EF4-FFF2-40B4-BE49-F238E27FC236}">
                <a16:creationId xmlns:a16="http://schemas.microsoft.com/office/drawing/2014/main" id="{E6381DCA-F958-FA4B-B840-F5E7AAE34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10</a:t>
            </a:fld>
            <a:endParaRPr lang="en"/>
          </a:p>
        </p:txBody>
      </p:sp>
      <p:graphicFrame>
        <p:nvGraphicFramePr>
          <p:cNvPr id="11" name="Shape 332">
            <a:extLst>
              <a:ext uri="{FF2B5EF4-FFF2-40B4-BE49-F238E27FC236}">
                <a16:creationId xmlns:a16="http://schemas.microsoft.com/office/drawing/2014/main" id="{D2790E33-8AB7-074B-A27E-26D6673628E6}"/>
              </a:ext>
            </a:extLst>
          </p:cNvPr>
          <p:cNvGraphicFramePr/>
          <p:nvPr>
            <p:extLst>
              <p:ext uri="{D42A27DB-BD31-4B8C-83A1-F6EECF244321}">
                <p14:modId xmlns:p14="http://schemas.microsoft.com/office/powerpoint/2010/main" val="1327658463"/>
              </p:ext>
            </p:extLst>
          </p:nvPr>
        </p:nvGraphicFramePr>
        <p:xfrm>
          <a:off x="411057" y="2912929"/>
          <a:ext cx="4411956" cy="1371600"/>
        </p:xfrm>
        <a:graphic>
          <a:graphicData uri="http://schemas.openxmlformats.org/drawingml/2006/table">
            <a:tbl>
              <a:tblPr>
                <a:noFill/>
                <a:tableStyleId>{8628B589-4659-4227-9C68-565DD4A46BFE}</a:tableStyleId>
              </a:tblPr>
              <a:tblGrid>
                <a:gridCol w="2520403">
                  <a:extLst>
                    <a:ext uri="{9D8B030D-6E8A-4147-A177-3AD203B41FA5}">
                      <a16:colId xmlns:a16="http://schemas.microsoft.com/office/drawing/2014/main" val="20000"/>
                    </a:ext>
                  </a:extLst>
                </a:gridCol>
                <a:gridCol w="1891553">
                  <a:extLst>
                    <a:ext uri="{9D8B030D-6E8A-4147-A177-3AD203B41FA5}">
                      <a16:colId xmlns:a16="http://schemas.microsoft.com/office/drawing/2014/main" val="20001"/>
                    </a:ext>
                  </a:extLst>
                </a:gridCol>
              </a:tblGrid>
              <a:tr h="268053">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Campaign</a:t>
                      </a:r>
                      <a:endParaRPr lang="en-US" b="1" i="0" dirty="0">
                        <a:solidFill>
                          <a:schemeClr val="bg1"/>
                        </a:solidFill>
                        <a:effectLst/>
                        <a:latin typeface="Courier New" panose="02070309020205020404" pitchFamily="49" charset="0"/>
                        <a:cs typeface="Courier New" panose="02070309020205020404" pitchFamily="49" charset="0"/>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Total</a:t>
                      </a:r>
                      <a:r>
                        <a:rPr lang="en-US" sz="1200" dirty="0">
                          <a:solidFill>
                            <a:schemeClr val="bg1"/>
                          </a:solidFill>
                          <a:effectLst/>
                        </a:rPr>
                        <a:t> </a:t>
                      </a:r>
                      <a:r>
                        <a:rPr lang="en-US" sz="1200" b="1" i="0" dirty="0">
                          <a:solidFill>
                            <a:schemeClr val="bg1"/>
                          </a:solidFill>
                          <a:effectLst/>
                          <a:latin typeface="Courier New" panose="02070309020205020404" pitchFamily="49" charset="0"/>
                          <a:cs typeface="Courier New" panose="02070309020205020404" pitchFamily="49" charset="0"/>
                        </a:rPr>
                        <a:t>First Touches</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268053">
                <a:tc>
                  <a:txBody>
                    <a:bodyPr/>
                    <a:lstStyle/>
                    <a:p>
                      <a:pPr algn="ctr"/>
                      <a:r>
                        <a:rPr lang="en-US" sz="1200" dirty="0">
                          <a:solidFill>
                            <a:srgbClr val="525252"/>
                          </a:solidFill>
                          <a:effectLst/>
                        </a:rPr>
                        <a:t>cool-</a:t>
                      </a:r>
                      <a:r>
                        <a:rPr lang="en-US" sz="1200" dirty="0" err="1">
                          <a:solidFill>
                            <a:srgbClr val="525252"/>
                          </a:solidFill>
                          <a:effectLst/>
                        </a:rPr>
                        <a:t>tshirts</a:t>
                      </a:r>
                      <a:r>
                        <a:rPr lang="en-US" sz="1200" dirty="0">
                          <a:solidFill>
                            <a:srgbClr val="525252"/>
                          </a:solidFill>
                          <a:effectLst/>
                        </a:rPr>
                        <a:t>-search</a:t>
                      </a:r>
                    </a:p>
                  </a:txBody>
                  <a:tcPr anchor="ctr">
                    <a:lnT w="9525" cap="flat" cmpd="sng">
                      <a:solidFill>
                        <a:srgbClr val="9E9E9E"/>
                      </a:solidFill>
                      <a:prstDash val="solid"/>
                      <a:round/>
                      <a:headEnd type="none" w="sm" len="sm"/>
                      <a:tailEnd type="none" w="sm" len="sm"/>
                    </a:lnT>
                  </a:tcPr>
                </a:tc>
                <a:tc>
                  <a:txBody>
                    <a:bodyPr/>
                    <a:lstStyle/>
                    <a:p>
                      <a:pPr algn="ctr"/>
                      <a:r>
                        <a:rPr lang="en-US" sz="1200">
                          <a:solidFill>
                            <a:srgbClr val="525252"/>
                          </a:solidFill>
                          <a:effectLst/>
                        </a:rPr>
                        <a:t>169</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268053">
                <a:tc>
                  <a:txBody>
                    <a:bodyPr/>
                    <a:lstStyle/>
                    <a:p>
                      <a:pPr algn="ctr"/>
                      <a:r>
                        <a:rPr lang="en-US" sz="1200" dirty="0">
                          <a:solidFill>
                            <a:srgbClr val="525252"/>
                          </a:solidFill>
                          <a:effectLst/>
                        </a:rPr>
                        <a:t>ten-crazy-cool-</a:t>
                      </a:r>
                      <a:r>
                        <a:rPr lang="en-US" sz="1200" dirty="0" err="1">
                          <a:solidFill>
                            <a:srgbClr val="525252"/>
                          </a:solidFill>
                          <a:effectLst/>
                        </a:rPr>
                        <a:t>tshirts</a:t>
                      </a:r>
                      <a:r>
                        <a:rPr lang="en-US" sz="1200" dirty="0">
                          <a:solidFill>
                            <a:srgbClr val="525252"/>
                          </a:solidFill>
                          <a:effectLst/>
                        </a:rPr>
                        <a:t>-facts</a:t>
                      </a:r>
                    </a:p>
                  </a:txBody>
                  <a:tcPr anchor="ctr"/>
                </a:tc>
                <a:tc>
                  <a:txBody>
                    <a:bodyPr/>
                    <a:lstStyle/>
                    <a:p>
                      <a:pPr algn="ctr"/>
                      <a:r>
                        <a:rPr lang="en-US" sz="1200" dirty="0">
                          <a:solidFill>
                            <a:srgbClr val="525252"/>
                          </a:solidFill>
                          <a:effectLst/>
                        </a:rPr>
                        <a:t>576</a:t>
                      </a:r>
                    </a:p>
                  </a:txBody>
                  <a:tcPr anchor="ctr"/>
                </a:tc>
                <a:extLst>
                  <a:ext uri="{0D108BD9-81ED-4DB2-BD59-A6C34878D82A}">
                    <a16:rowId xmlns:a16="http://schemas.microsoft.com/office/drawing/2014/main" val="10002"/>
                  </a:ext>
                </a:extLst>
              </a:tr>
              <a:tr h="268053">
                <a:tc>
                  <a:txBody>
                    <a:bodyPr/>
                    <a:lstStyle/>
                    <a:p>
                      <a:pPr algn="ctr"/>
                      <a:r>
                        <a:rPr lang="en-US" sz="1200">
                          <a:solidFill>
                            <a:srgbClr val="525252"/>
                          </a:solidFill>
                          <a:effectLst/>
                        </a:rPr>
                        <a:t>getting-to-know-cool-tshirts</a:t>
                      </a:r>
                    </a:p>
                  </a:txBody>
                  <a:tcPr anchor="ctr"/>
                </a:tc>
                <a:tc>
                  <a:txBody>
                    <a:bodyPr/>
                    <a:lstStyle/>
                    <a:p>
                      <a:pPr algn="ctr"/>
                      <a:r>
                        <a:rPr lang="en-US" sz="1200" dirty="0">
                          <a:solidFill>
                            <a:srgbClr val="525252"/>
                          </a:solidFill>
                          <a:effectLst/>
                        </a:rPr>
                        <a:t>612</a:t>
                      </a:r>
                    </a:p>
                  </a:txBody>
                  <a:tcPr anchor="ctr"/>
                </a:tc>
                <a:extLst>
                  <a:ext uri="{0D108BD9-81ED-4DB2-BD59-A6C34878D82A}">
                    <a16:rowId xmlns:a16="http://schemas.microsoft.com/office/drawing/2014/main" val="10003"/>
                  </a:ext>
                </a:extLst>
              </a:tr>
              <a:tr h="268053">
                <a:tc>
                  <a:txBody>
                    <a:bodyPr/>
                    <a:lstStyle/>
                    <a:p>
                      <a:pPr algn="ctr"/>
                      <a:r>
                        <a:rPr lang="en-US" sz="1200" dirty="0">
                          <a:solidFill>
                            <a:srgbClr val="525252"/>
                          </a:solidFill>
                          <a:effectLst/>
                        </a:rPr>
                        <a:t>interview-with-cool-</a:t>
                      </a:r>
                      <a:r>
                        <a:rPr lang="en-US" sz="1200" dirty="0" err="1">
                          <a:solidFill>
                            <a:srgbClr val="525252"/>
                          </a:solidFill>
                          <a:effectLst/>
                        </a:rPr>
                        <a:t>tshirts</a:t>
                      </a:r>
                      <a:r>
                        <a:rPr lang="en-US" sz="1200" dirty="0">
                          <a:solidFill>
                            <a:srgbClr val="525252"/>
                          </a:solidFill>
                          <a:effectLst/>
                        </a:rPr>
                        <a:t>-founder</a:t>
                      </a:r>
                    </a:p>
                  </a:txBody>
                  <a:tcPr anchor="ctr"/>
                </a:tc>
                <a:tc>
                  <a:txBody>
                    <a:bodyPr/>
                    <a:lstStyle/>
                    <a:p>
                      <a:pPr algn="ctr"/>
                      <a:r>
                        <a:rPr lang="en-US" sz="1200" dirty="0">
                          <a:solidFill>
                            <a:srgbClr val="525252"/>
                          </a:solidFill>
                          <a:effectLst/>
                        </a:rPr>
                        <a:t>622</a:t>
                      </a:r>
                    </a:p>
                  </a:txBody>
                  <a:tcPr anchor="ctr"/>
                </a:tc>
                <a:extLst>
                  <a:ext uri="{0D108BD9-81ED-4DB2-BD59-A6C34878D82A}">
                    <a16:rowId xmlns:a16="http://schemas.microsoft.com/office/drawing/2014/main" val="10004"/>
                  </a:ext>
                </a:extLst>
              </a:tr>
            </a:tbl>
          </a:graphicData>
        </a:graphic>
      </p:graphicFrame>
      <p:sp>
        <p:nvSpPr>
          <p:cNvPr id="7" name="TextBox 6">
            <a:extLst>
              <a:ext uri="{FF2B5EF4-FFF2-40B4-BE49-F238E27FC236}">
                <a16:creationId xmlns:a16="http://schemas.microsoft.com/office/drawing/2014/main" id="{63AB40BD-9324-0642-BB6E-70D8350A0F65}"/>
              </a:ext>
            </a:extLst>
          </p:cNvPr>
          <p:cNvSpPr txBox="1"/>
          <p:nvPr/>
        </p:nvSpPr>
        <p:spPr>
          <a:xfrm>
            <a:off x="4885765" y="4663217"/>
            <a:ext cx="3514164" cy="338554"/>
          </a:xfrm>
          <a:prstGeom prst="rect">
            <a:avLst/>
          </a:prstGeom>
          <a:noFill/>
        </p:spPr>
        <p:txBody>
          <a:bodyPr wrap="square" rtlCol="0">
            <a:spAutoFit/>
          </a:bodyPr>
          <a:lstStyle/>
          <a:p>
            <a:r>
              <a:rPr lang="en-US" sz="800" i="1" dirty="0"/>
              <a:t>* Commented out the source column from the output since the question is asking about campaigns.</a:t>
            </a:r>
          </a:p>
        </p:txBody>
      </p:sp>
    </p:spTree>
    <p:extLst>
      <p:ext uri="{BB962C8B-B14F-4D97-AF65-F5344CB8AC3E}">
        <p14:creationId xmlns:p14="http://schemas.microsoft.com/office/powerpoint/2010/main" val="23019303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86437"/>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3.2 Last Touch Insights</a:t>
            </a:r>
            <a:endParaRPr sz="2400" b="1" dirty="0">
              <a:solidFill>
                <a:srgbClr val="295269"/>
              </a:solidFill>
              <a:latin typeface="Roboto"/>
              <a:ea typeface="Roboto"/>
              <a:cs typeface="Roboto"/>
              <a:sym typeface="Roboto"/>
            </a:endParaRPr>
          </a:p>
        </p:txBody>
      </p:sp>
      <p:sp>
        <p:nvSpPr>
          <p:cNvPr id="323" name="Shape 323"/>
          <p:cNvSpPr txBox="1"/>
          <p:nvPr/>
        </p:nvSpPr>
        <p:spPr>
          <a:xfrm>
            <a:off x="4885765" y="924037"/>
            <a:ext cx="3657601" cy="3576245"/>
          </a:xfrm>
          <a:prstGeom prst="rect">
            <a:avLst/>
          </a:prstGeom>
          <a:solidFill>
            <a:schemeClr val="accent4">
              <a:lumMod val="20000"/>
              <a:lumOff val="80000"/>
            </a:schemeClr>
          </a:solidFill>
          <a:ln>
            <a:noFill/>
          </a:ln>
        </p:spPr>
        <p:txBody>
          <a:bodyPr spcFirstLastPara="1" wrap="square" lIns="91425" tIns="91425" rIns="91425" bIns="91425" anchor="t" anchorCtr="0">
            <a:noAutofit/>
          </a:bodyPr>
          <a:lstStyle/>
          <a:p>
            <a:pPr lvl="0">
              <a:buClr>
                <a:schemeClr val="dk1"/>
              </a:buClr>
              <a:buSzPts val="1100"/>
            </a:pPr>
            <a:r>
              <a:rPr lang="en-US" sz="1050" dirty="0">
                <a:latin typeface="Courier New"/>
                <a:ea typeface="Courier New"/>
                <a:cs typeface="Courier New"/>
                <a:sym typeface="Courier New"/>
              </a:rPr>
              <a:t>WITH </a:t>
            </a:r>
            <a:r>
              <a:rPr lang="en-US" sz="1050" dirty="0" err="1">
                <a:latin typeface="Courier New"/>
                <a:ea typeface="Courier New"/>
                <a:cs typeface="Courier New"/>
                <a:sym typeface="Courier New"/>
              </a:rPr>
              <a:t>last_touch</a:t>
            </a:r>
            <a:r>
              <a:rPr lang="en-US" sz="1050" dirty="0">
                <a:latin typeface="Courier New"/>
                <a:ea typeface="Courier New"/>
                <a:cs typeface="Courier New"/>
                <a:sym typeface="Courier New"/>
              </a:rPr>
              <a:t> AS (</a:t>
            </a:r>
          </a:p>
          <a:p>
            <a:pPr lvl="0">
              <a:buClr>
                <a:schemeClr val="dk1"/>
              </a:buClr>
              <a:buSzPts val="1100"/>
            </a:pPr>
            <a:r>
              <a:rPr lang="en-US" sz="1050" dirty="0">
                <a:latin typeface="Courier New"/>
                <a:ea typeface="Courier New"/>
                <a:cs typeface="Courier New"/>
                <a:sym typeface="Courier New"/>
              </a:rPr>
              <a:t>    SELECT </a:t>
            </a:r>
            <a:r>
              <a:rPr lang="en-US" sz="1050" dirty="0" err="1">
                <a:latin typeface="Courier New"/>
                <a:ea typeface="Courier New"/>
                <a:cs typeface="Courier New"/>
                <a:sym typeface="Courier New"/>
              </a:rPr>
              <a:t>user_id</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MAX(timestamp) AS '</a:t>
            </a:r>
            <a:r>
              <a:rPr lang="en-US" sz="1050" dirty="0" err="1">
                <a:latin typeface="Courier New"/>
                <a:ea typeface="Courier New"/>
                <a:cs typeface="Courier New"/>
                <a:sym typeface="Courier New"/>
              </a:rPr>
              <a:t>last_touch_at</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FROM </a:t>
            </a:r>
            <a:r>
              <a:rPr lang="en-US" sz="1050" dirty="0" err="1">
                <a:latin typeface="Courier New"/>
                <a:ea typeface="Courier New"/>
                <a:cs typeface="Courier New"/>
                <a:sym typeface="Courier New"/>
              </a:rPr>
              <a:t>page_visits</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GROUP BY 1),</a:t>
            </a:r>
          </a:p>
          <a:p>
            <a:pPr lvl="0">
              <a:buClr>
                <a:schemeClr val="dk1"/>
              </a:buClr>
              <a:buSzPts val="1100"/>
            </a:pPr>
            <a:r>
              <a:rPr lang="en-US" sz="1050" dirty="0" err="1">
                <a:latin typeface="Courier New"/>
                <a:ea typeface="Courier New"/>
                <a:cs typeface="Courier New"/>
                <a:sym typeface="Courier New"/>
              </a:rPr>
              <a:t>lt_attr</a:t>
            </a:r>
            <a:r>
              <a:rPr lang="en-US" sz="1050" dirty="0">
                <a:latin typeface="Courier New"/>
                <a:ea typeface="Courier New"/>
                <a:cs typeface="Courier New"/>
                <a:sym typeface="Courier New"/>
              </a:rPr>
              <a:t> AS(</a:t>
            </a:r>
          </a:p>
          <a:p>
            <a:pPr lvl="0">
              <a:buClr>
                <a:schemeClr val="dk1"/>
              </a:buClr>
              <a:buSzPts val="1100"/>
            </a:pPr>
            <a:r>
              <a:rPr lang="en-US" sz="1050" dirty="0">
                <a:latin typeface="Courier New"/>
                <a:ea typeface="Courier New"/>
                <a:cs typeface="Courier New"/>
                <a:sym typeface="Courier New"/>
              </a:rPr>
              <a:t>  SELECT </a:t>
            </a:r>
            <a:r>
              <a:rPr lang="en-US" sz="1050" dirty="0" err="1">
                <a:latin typeface="Courier New"/>
                <a:ea typeface="Courier New"/>
                <a:cs typeface="Courier New"/>
                <a:sym typeface="Courier New"/>
              </a:rPr>
              <a:t>lt.user_id</a:t>
            </a:r>
            <a:r>
              <a:rPr lang="en-US" sz="1050" dirty="0">
                <a:latin typeface="Courier New"/>
                <a:ea typeface="Courier New"/>
                <a:cs typeface="Courier New"/>
                <a:sym typeface="Courier New"/>
              </a:rPr>
              <a:t>, </a:t>
            </a:r>
          </a:p>
          <a:p>
            <a:pPr lvl="0">
              <a:buClr>
                <a:schemeClr val="dk1"/>
              </a:buClr>
              <a:buSzPts val="1100"/>
            </a:pP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lt.last_touch_at</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pv.utm_source</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pv.utm_campaign</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FROM </a:t>
            </a:r>
            <a:r>
              <a:rPr lang="en-US" sz="1050" dirty="0" err="1">
                <a:latin typeface="Courier New"/>
                <a:ea typeface="Courier New"/>
                <a:cs typeface="Courier New"/>
                <a:sym typeface="Courier New"/>
              </a:rPr>
              <a:t>last_touch</a:t>
            </a: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lt</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JOIN </a:t>
            </a:r>
            <a:r>
              <a:rPr lang="en-US" sz="1050" dirty="0" err="1">
                <a:latin typeface="Courier New"/>
                <a:ea typeface="Courier New"/>
                <a:cs typeface="Courier New"/>
                <a:sym typeface="Courier New"/>
              </a:rPr>
              <a:t>page_visits</a:t>
            </a: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pv</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ON </a:t>
            </a:r>
            <a:r>
              <a:rPr lang="en-US" sz="1050" dirty="0" err="1">
                <a:latin typeface="Courier New"/>
                <a:ea typeface="Courier New"/>
                <a:cs typeface="Courier New"/>
                <a:sym typeface="Courier New"/>
              </a:rPr>
              <a:t>lt.user_id</a:t>
            </a:r>
            <a:r>
              <a:rPr lang="en-US" sz="1050" dirty="0">
                <a:latin typeface="Courier New"/>
                <a:ea typeface="Courier New"/>
                <a:cs typeface="Courier New"/>
                <a:sym typeface="Courier New"/>
              </a:rPr>
              <a:t> = </a:t>
            </a:r>
            <a:r>
              <a:rPr lang="en-US" sz="1050" dirty="0" err="1">
                <a:latin typeface="Courier New"/>
                <a:ea typeface="Courier New"/>
                <a:cs typeface="Courier New"/>
                <a:sym typeface="Courier New"/>
              </a:rPr>
              <a:t>pv.user_id</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AND </a:t>
            </a:r>
            <a:r>
              <a:rPr lang="en-US" sz="1050" dirty="0" err="1">
                <a:latin typeface="Courier New"/>
                <a:ea typeface="Courier New"/>
                <a:cs typeface="Courier New"/>
                <a:sym typeface="Courier New"/>
              </a:rPr>
              <a:t>lt.last_touch_at</a:t>
            </a:r>
            <a:r>
              <a:rPr lang="en-US" sz="1050" dirty="0">
                <a:latin typeface="Courier New"/>
                <a:ea typeface="Courier New"/>
                <a:cs typeface="Courier New"/>
                <a:sym typeface="Courier New"/>
              </a:rPr>
              <a:t> = </a:t>
            </a:r>
            <a:r>
              <a:rPr lang="en-US" sz="1050" dirty="0" err="1">
                <a:latin typeface="Courier New"/>
                <a:ea typeface="Courier New"/>
                <a:cs typeface="Courier New"/>
                <a:sym typeface="Courier New"/>
              </a:rPr>
              <a:t>pv.timestamp</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SELECT </a:t>
            </a:r>
            <a:r>
              <a:rPr lang="en-US" sz="1050" dirty="0" err="1">
                <a:latin typeface="Courier New"/>
                <a:ea typeface="Courier New"/>
                <a:cs typeface="Courier New"/>
                <a:sym typeface="Courier New"/>
              </a:rPr>
              <a:t>lt_attr.utm_campaign</a:t>
            </a:r>
            <a:r>
              <a:rPr lang="en-US" sz="1050" dirty="0">
                <a:latin typeface="Courier New"/>
                <a:ea typeface="Courier New"/>
                <a:cs typeface="Courier New"/>
                <a:sym typeface="Courier New"/>
              </a:rPr>
              <a:t> AS 'Campaign', </a:t>
            </a:r>
          </a:p>
          <a:p>
            <a:pPr lvl="0">
              <a:buClr>
                <a:schemeClr val="dk1"/>
              </a:buClr>
              <a:buSzPts val="1100"/>
            </a:pPr>
            <a:r>
              <a:rPr lang="en-US" sz="1050" dirty="0">
                <a:latin typeface="Courier New"/>
                <a:ea typeface="Courier New"/>
                <a:cs typeface="Courier New"/>
                <a:sym typeface="Courier New"/>
              </a:rPr>
              <a:t>      /* </a:t>
            </a:r>
            <a:r>
              <a:rPr lang="en-US" sz="1050" dirty="0" err="1">
                <a:latin typeface="Courier New"/>
                <a:ea typeface="Courier New"/>
                <a:cs typeface="Courier New"/>
                <a:sym typeface="Courier New"/>
              </a:rPr>
              <a:t>lt_attr.utm_source</a:t>
            </a:r>
            <a:r>
              <a:rPr lang="en-US" sz="1050" dirty="0">
                <a:latin typeface="Courier New"/>
                <a:ea typeface="Courier New"/>
                <a:cs typeface="Courier New"/>
                <a:sym typeface="Courier New"/>
              </a:rPr>
              <a:t> AS 'Source', */</a:t>
            </a:r>
          </a:p>
          <a:p>
            <a:pPr lvl="0">
              <a:buClr>
                <a:schemeClr val="dk1"/>
              </a:buClr>
              <a:buSzPts val="1100"/>
            </a:pPr>
            <a:r>
              <a:rPr lang="en-US" sz="1050" dirty="0">
                <a:latin typeface="Courier New"/>
                <a:ea typeface="Courier New"/>
                <a:cs typeface="Courier New"/>
                <a:sym typeface="Courier New"/>
              </a:rPr>
              <a:t>       COUNT(*) AS 'Total Last Touches'</a:t>
            </a:r>
          </a:p>
          <a:p>
            <a:pPr lvl="0">
              <a:buClr>
                <a:schemeClr val="dk1"/>
              </a:buClr>
              <a:buSzPts val="1100"/>
            </a:pPr>
            <a:r>
              <a:rPr lang="en-US" sz="1050" dirty="0">
                <a:latin typeface="Courier New"/>
                <a:ea typeface="Courier New"/>
                <a:cs typeface="Courier New"/>
                <a:sym typeface="Courier New"/>
              </a:rPr>
              <a:t>  FROM </a:t>
            </a:r>
            <a:r>
              <a:rPr lang="en-US" sz="1050" dirty="0" err="1">
                <a:latin typeface="Courier New"/>
                <a:ea typeface="Courier New"/>
                <a:cs typeface="Courier New"/>
                <a:sym typeface="Courier New"/>
              </a:rPr>
              <a:t>lt_attr</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GROUP BY 1</a:t>
            </a:r>
          </a:p>
          <a:p>
            <a:pPr lvl="0">
              <a:buClr>
                <a:schemeClr val="dk1"/>
              </a:buClr>
              <a:buSzPts val="1100"/>
            </a:pPr>
            <a:r>
              <a:rPr lang="en-US" sz="1050" dirty="0">
                <a:latin typeface="Courier New"/>
                <a:ea typeface="Courier New"/>
                <a:cs typeface="Courier New"/>
                <a:sym typeface="Courier New"/>
              </a:rPr>
              <a:t>  ORDER BY 2 ASC;</a:t>
            </a:r>
            <a:endParaRPr sz="1050" dirty="0">
              <a:latin typeface="Courier New"/>
              <a:ea typeface="Courier New"/>
              <a:cs typeface="Courier New"/>
              <a:sym typeface="Courier New"/>
            </a:endParaRPr>
          </a:p>
        </p:txBody>
      </p:sp>
      <p:sp>
        <p:nvSpPr>
          <p:cNvPr id="324" name="Shape 324"/>
          <p:cNvSpPr txBox="1"/>
          <p:nvPr/>
        </p:nvSpPr>
        <p:spPr>
          <a:xfrm>
            <a:off x="411057" y="924037"/>
            <a:ext cx="4411956" cy="1200598"/>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fontAlgn="base"/>
            <a:r>
              <a:rPr lang="en-US" sz="1100" dirty="0"/>
              <a:t>How many last touches is each campaign responsible for?</a:t>
            </a:r>
          </a:p>
          <a:p>
            <a:pPr fontAlgn="base"/>
            <a:endParaRPr lang="en-US" dirty="0"/>
          </a:p>
          <a:p>
            <a:pPr marL="285750" indent="-285750" fontAlgn="base">
              <a:buFont typeface="Wingdings" pitchFamily="2" charset="2"/>
              <a:buChar char="v"/>
            </a:pPr>
            <a:r>
              <a:rPr lang="en-US" sz="1100" dirty="0"/>
              <a:t>Last touch refers to the campaigns that drew users’ back to CTS.</a:t>
            </a:r>
          </a:p>
          <a:p>
            <a:pPr marL="285750" indent="-285750" fontAlgn="base">
              <a:buFont typeface="Wingdings" pitchFamily="2" charset="2"/>
              <a:buChar char="v"/>
            </a:pPr>
            <a:r>
              <a:rPr lang="en-US" sz="1100" dirty="0"/>
              <a:t>The list below shows how many last touches each campaign is responsible for.</a:t>
            </a:r>
          </a:p>
          <a:p>
            <a:pPr fontAlgn="base"/>
            <a:endParaRPr lang="en-US" dirty="0"/>
          </a:p>
          <a:p>
            <a:pPr fontAlgn="base"/>
            <a:endParaRPr lang="en-US" sz="1200" dirty="0">
              <a:latin typeface="Roboto"/>
              <a:ea typeface="Roboto"/>
              <a:cs typeface="Roboto"/>
              <a:sym typeface="Roboto"/>
            </a:endParaRPr>
          </a:p>
          <a:p>
            <a:pPr lvl="0">
              <a:lnSpc>
                <a:spcPct val="115000"/>
              </a:lnSpc>
              <a:buClr>
                <a:schemeClr val="dk1"/>
              </a:buClr>
              <a:buSzPts val="1100"/>
            </a:pPr>
            <a:endParaRPr lang="en-US" dirty="0">
              <a:sym typeface="Roboto"/>
            </a:endParaRPr>
          </a:p>
        </p:txBody>
      </p:sp>
      <p:sp>
        <p:nvSpPr>
          <p:cNvPr id="2" name="Slide Number Placeholder 1">
            <a:extLst>
              <a:ext uri="{FF2B5EF4-FFF2-40B4-BE49-F238E27FC236}">
                <a16:creationId xmlns:a16="http://schemas.microsoft.com/office/drawing/2014/main" id="{E6381DCA-F958-FA4B-B840-F5E7AAE34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11</a:t>
            </a:fld>
            <a:endParaRPr lang="en"/>
          </a:p>
        </p:txBody>
      </p:sp>
      <p:graphicFrame>
        <p:nvGraphicFramePr>
          <p:cNvPr id="11" name="Shape 332">
            <a:extLst>
              <a:ext uri="{FF2B5EF4-FFF2-40B4-BE49-F238E27FC236}">
                <a16:creationId xmlns:a16="http://schemas.microsoft.com/office/drawing/2014/main" id="{D2790E33-8AB7-074B-A27E-26D6673628E6}"/>
              </a:ext>
            </a:extLst>
          </p:cNvPr>
          <p:cNvGraphicFramePr/>
          <p:nvPr>
            <p:extLst>
              <p:ext uri="{D42A27DB-BD31-4B8C-83A1-F6EECF244321}">
                <p14:modId xmlns:p14="http://schemas.microsoft.com/office/powerpoint/2010/main" val="3993560440"/>
              </p:ext>
            </p:extLst>
          </p:nvPr>
        </p:nvGraphicFramePr>
        <p:xfrm>
          <a:off x="411057" y="2187388"/>
          <a:ext cx="4411956" cy="2820197"/>
        </p:xfrm>
        <a:graphic>
          <a:graphicData uri="http://schemas.openxmlformats.org/drawingml/2006/table">
            <a:tbl>
              <a:tblPr>
                <a:noFill/>
                <a:tableStyleId>{8628B589-4659-4227-9C68-565DD4A46BFE}</a:tableStyleId>
              </a:tblPr>
              <a:tblGrid>
                <a:gridCol w="2520403">
                  <a:extLst>
                    <a:ext uri="{9D8B030D-6E8A-4147-A177-3AD203B41FA5}">
                      <a16:colId xmlns:a16="http://schemas.microsoft.com/office/drawing/2014/main" val="20000"/>
                    </a:ext>
                  </a:extLst>
                </a:gridCol>
                <a:gridCol w="1891553">
                  <a:extLst>
                    <a:ext uri="{9D8B030D-6E8A-4147-A177-3AD203B41FA5}">
                      <a16:colId xmlns:a16="http://schemas.microsoft.com/office/drawing/2014/main" val="20001"/>
                    </a:ext>
                  </a:extLst>
                </a:gridCol>
              </a:tblGrid>
              <a:tr h="479341">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Campaign</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Total Last Touches</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269064">
                <a:tc>
                  <a:txBody>
                    <a:bodyPr/>
                    <a:lstStyle/>
                    <a:p>
                      <a:pPr algn="ctr"/>
                      <a:r>
                        <a:rPr lang="en-US" sz="1050" dirty="0">
                          <a:solidFill>
                            <a:srgbClr val="525252"/>
                          </a:solidFill>
                          <a:effectLst/>
                        </a:rPr>
                        <a:t>cool-</a:t>
                      </a:r>
                      <a:r>
                        <a:rPr lang="en-US" sz="1050" dirty="0" err="1">
                          <a:solidFill>
                            <a:srgbClr val="525252"/>
                          </a:solidFill>
                          <a:effectLst/>
                        </a:rPr>
                        <a:t>tshirts</a:t>
                      </a:r>
                      <a:r>
                        <a:rPr lang="en-US" sz="1050" dirty="0">
                          <a:solidFill>
                            <a:srgbClr val="525252"/>
                          </a:solidFill>
                          <a:effectLst/>
                        </a:rPr>
                        <a:t>-search</a:t>
                      </a:r>
                    </a:p>
                  </a:txBody>
                  <a:tcPr anchor="ctr">
                    <a:lnT w="9525" cap="flat" cmpd="sng">
                      <a:solidFill>
                        <a:srgbClr val="9E9E9E"/>
                      </a:solidFill>
                      <a:prstDash val="solid"/>
                      <a:round/>
                      <a:headEnd type="none" w="sm" len="sm"/>
                      <a:tailEnd type="none" w="sm" len="sm"/>
                    </a:lnT>
                  </a:tcPr>
                </a:tc>
                <a:tc>
                  <a:txBody>
                    <a:bodyPr/>
                    <a:lstStyle/>
                    <a:p>
                      <a:pPr algn="ctr"/>
                      <a:r>
                        <a:rPr lang="en-US" sz="1050">
                          <a:solidFill>
                            <a:srgbClr val="525252"/>
                          </a:solidFill>
                          <a:effectLst/>
                        </a:rPr>
                        <a:t>60</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269064">
                <a:tc>
                  <a:txBody>
                    <a:bodyPr/>
                    <a:lstStyle/>
                    <a:p>
                      <a:pPr algn="ctr"/>
                      <a:r>
                        <a:rPr lang="en-US" sz="1050" dirty="0">
                          <a:solidFill>
                            <a:srgbClr val="525252"/>
                          </a:solidFill>
                          <a:effectLst/>
                        </a:rPr>
                        <a:t>paid-search</a:t>
                      </a:r>
                    </a:p>
                  </a:txBody>
                  <a:tcPr anchor="ctr"/>
                </a:tc>
                <a:tc>
                  <a:txBody>
                    <a:bodyPr/>
                    <a:lstStyle/>
                    <a:p>
                      <a:pPr algn="ctr"/>
                      <a:r>
                        <a:rPr lang="en-US" sz="1050" dirty="0">
                          <a:solidFill>
                            <a:srgbClr val="525252"/>
                          </a:solidFill>
                          <a:effectLst/>
                        </a:rPr>
                        <a:t>178</a:t>
                      </a:r>
                    </a:p>
                  </a:txBody>
                  <a:tcPr anchor="ctr"/>
                </a:tc>
                <a:extLst>
                  <a:ext uri="{0D108BD9-81ED-4DB2-BD59-A6C34878D82A}">
                    <a16:rowId xmlns:a16="http://schemas.microsoft.com/office/drawing/2014/main" val="10002"/>
                  </a:ext>
                </a:extLst>
              </a:tr>
              <a:tr h="457408">
                <a:tc>
                  <a:txBody>
                    <a:bodyPr/>
                    <a:lstStyle/>
                    <a:p>
                      <a:pPr algn="ctr"/>
                      <a:r>
                        <a:rPr lang="en-US" sz="1050">
                          <a:solidFill>
                            <a:srgbClr val="525252"/>
                          </a:solidFill>
                          <a:effectLst/>
                        </a:rPr>
                        <a:t>interview-with-cool-tshirts-founder</a:t>
                      </a:r>
                    </a:p>
                  </a:txBody>
                  <a:tcPr anchor="ctr"/>
                </a:tc>
                <a:tc>
                  <a:txBody>
                    <a:bodyPr/>
                    <a:lstStyle/>
                    <a:p>
                      <a:pPr algn="ctr"/>
                      <a:r>
                        <a:rPr lang="en-US" sz="1050" dirty="0">
                          <a:solidFill>
                            <a:srgbClr val="525252"/>
                          </a:solidFill>
                          <a:effectLst/>
                        </a:rPr>
                        <a:t>184</a:t>
                      </a:r>
                    </a:p>
                  </a:txBody>
                  <a:tcPr anchor="ctr"/>
                </a:tc>
                <a:extLst>
                  <a:ext uri="{0D108BD9-81ED-4DB2-BD59-A6C34878D82A}">
                    <a16:rowId xmlns:a16="http://schemas.microsoft.com/office/drawing/2014/main" val="10003"/>
                  </a:ext>
                </a:extLst>
              </a:tr>
              <a:tr h="269064">
                <a:tc>
                  <a:txBody>
                    <a:bodyPr/>
                    <a:lstStyle/>
                    <a:p>
                      <a:pPr algn="ctr"/>
                      <a:r>
                        <a:rPr lang="en-US" sz="1050" dirty="0">
                          <a:solidFill>
                            <a:srgbClr val="525252"/>
                          </a:solidFill>
                          <a:effectLst/>
                        </a:rPr>
                        <a:t>ten-crazy-cool-</a:t>
                      </a:r>
                      <a:r>
                        <a:rPr lang="en-US" sz="1050" dirty="0" err="1">
                          <a:solidFill>
                            <a:srgbClr val="525252"/>
                          </a:solidFill>
                          <a:effectLst/>
                        </a:rPr>
                        <a:t>tshirts</a:t>
                      </a:r>
                      <a:r>
                        <a:rPr lang="en-US" sz="1050" dirty="0">
                          <a:solidFill>
                            <a:srgbClr val="525252"/>
                          </a:solidFill>
                          <a:effectLst/>
                        </a:rPr>
                        <a:t>-facts</a:t>
                      </a:r>
                    </a:p>
                  </a:txBody>
                  <a:tcPr anchor="ctr"/>
                </a:tc>
                <a:tc>
                  <a:txBody>
                    <a:bodyPr/>
                    <a:lstStyle/>
                    <a:p>
                      <a:pPr algn="ctr"/>
                      <a:r>
                        <a:rPr lang="en-US" sz="1050" dirty="0">
                          <a:solidFill>
                            <a:srgbClr val="525252"/>
                          </a:solidFill>
                          <a:effectLst/>
                        </a:rPr>
                        <a:t>190</a:t>
                      </a:r>
                    </a:p>
                  </a:txBody>
                  <a:tcPr anchor="ctr"/>
                </a:tc>
                <a:extLst>
                  <a:ext uri="{0D108BD9-81ED-4DB2-BD59-A6C34878D82A}">
                    <a16:rowId xmlns:a16="http://schemas.microsoft.com/office/drawing/2014/main" val="10004"/>
                  </a:ext>
                </a:extLst>
              </a:tr>
              <a:tr h="269064">
                <a:tc>
                  <a:txBody>
                    <a:bodyPr/>
                    <a:lstStyle/>
                    <a:p>
                      <a:pPr algn="ctr"/>
                      <a:r>
                        <a:rPr lang="en-US" sz="1050">
                          <a:solidFill>
                            <a:srgbClr val="525252"/>
                          </a:solidFill>
                          <a:effectLst/>
                        </a:rPr>
                        <a:t>getting-to-know-cool-tshirts</a:t>
                      </a:r>
                    </a:p>
                  </a:txBody>
                  <a:tcPr anchor="ctr"/>
                </a:tc>
                <a:tc>
                  <a:txBody>
                    <a:bodyPr/>
                    <a:lstStyle/>
                    <a:p>
                      <a:pPr algn="ctr"/>
                      <a:r>
                        <a:rPr lang="en-US" sz="1050" dirty="0">
                          <a:solidFill>
                            <a:srgbClr val="525252"/>
                          </a:solidFill>
                          <a:effectLst/>
                        </a:rPr>
                        <a:t>232</a:t>
                      </a:r>
                    </a:p>
                  </a:txBody>
                  <a:tcPr anchor="ctr"/>
                </a:tc>
                <a:extLst>
                  <a:ext uri="{0D108BD9-81ED-4DB2-BD59-A6C34878D82A}">
                    <a16:rowId xmlns:a16="http://schemas.microsoft.com/office/drawing/2014/main" val="2322133114"/>
                  </a:ext>
                </a:extLst>
              </a:tr>
              <a:tr h="269064">
                <a:tc>
                  <a:txBody>
                    <a:bodyPr/>
                    <a:lstStyle/>
                    <a:p>
                      <a:pPr algn="ctr"/>
                      <a:r>
                        <a:rPr lang="en-US" sz="1050">
                          <a:solidFill>
                            <a:srgbClr val="525252"/>
                          </a:solidFill>
                          <a:effectLst/>
                        </a:rPr>
                        <a:t>retargetting-campaign</a:t>
                      </a:r>
                    </a:p>
                  </a:txBody>
                  <a:tcPr anchor="ctr"/>
                </a:tc>
                <a:tc>
                  <a:txBody>
                    <a:bodyPr/>
                    <a:lstStyle/>
                    <a:p>
                      <a:pPr algn="ctr"/>
                      <a:r>
                        <a:rPr lang="en-US" sz="1050" dirty="0">
                          <a:solidFill>
                            <a:srgbClr val="525252"/>
                          </a:solidFill>
                          <a:effectLst/>
                        </a:rPr>
                        <a:t>245</a:t>
                      </a:r>
                    </a:p>
                  </a:txBody>
                  <a:tcPr anchor="ctr"/>
                </a:tc>
                <a:extLst>
                  <a:ext uri="{0D108BD9-81ED-4DB2-BD59-A6C34878D82A}">
                    <a16:rowId xmlns:a16="http://schemas.microsoft.com/office/drawing/2014/main" val="4231443071"/>
                  </a:ext>
                </a:extLst>
              </a:tr>
              <a:tr h="269064">
                <a:tc>
                  <a:txBody>
                    <a:bodyPr/>
                    <a:lstStyle/>
                    <a:p>
                      <a:pPr algn="ctr"/>
                      <a:r>
                        <a:rPr lang="en-US" sz="1050">
                          <a:solidFill>
                            <a:srgbClr val="525252"/>
                          </a:solidFill>
                          <a:effectLst/>
                        </a:rPr>
                        <a:t>retargetting-ad</a:t>
                      </a:r>
                    </a:p>
                  </a:txBody>
                  <a:tcPr anchor="ctr"/>
                </a:tc>
                <a:tc>
                  <a:txBody>
                    <a:bodyPr/>
                    <a:lstStyle/>
                    <a:p>
                      <a:pPr algn="ctr"/>
                      <a:r>
                        <a:rPr lang="en-US" sz="1050" dirty="0">
                          <a:solidFill>
                            <a:srgbClr val="525252"/>
                          </a:solidFill>
                          <a:effectLst/>
                        </a:rPr>
                        <a:t>443</a:t>
                      </a:r>
                    </a:p>
                  </a:txBody>
                  <a:tcPr anchor="ctr"/>
                </a:tc>
                <a:extLst>
                  <a:ext uri="{0D108BD9-81ED-4DB2-BD59-A6C34878D82A}">
                    <a16:rowId xmlns:a16="http://schemas.microsoft.com/office/drawing/2014/main" val="2417366734"/>
                  </a:ext>
                </a:extLst>
              </a:tr>
              <a:tr h="269064">
                <a:tc>
                  <a:txBody>
                    <a:bodyPr/>
                    <a:lstStyle/>
                    <a:p>
                      <a:pPr algn="ctr"/>
                      <a:r>
                        <a:rPr lang="en-US" sz="1050">
                          <a:solidFill>
                            <a:srgbClr val="525252"/>
                          </a:solidFill>
                          <a:effectLst/>
                        </a:rPr>
                        <a:t>weekly-newsletter</a:t>
                      </a:r>
                    </a:p>
                  </a:txBody>
                  <a:tcPr anchor="ctr"/>
                </a:tc>
                <a:tc>
                  <a:txBody>
                    <a:bodyPr/>
                    <a:lstStyle/>
                    <a:p>
                      <a:pPr algn="ctr"/>
                      <a:r>
                        <a:rPr lang="en-US" sz="1050" dirty="0">
                          <a:solidFill>
                            <a:srgbClr val="525252"/>
                          </a:solidFill>
                          <a:effectLst/>
                        </a:rPr>
                        <a:t>447</a:t>
                      </a:r>
                    </a:p>
                  </a:txBody>
                  <a:tcPr anchor="ctr"/>
                </a:tc>
                <a:extLst>
                  <a:ext uri="{0D108BD9-81ED-4DB2-BD59-A6C34878D82A}">
                    <a16:rowId xmlns:a16="http://schemas.microsoft.com/office/drawing/2014/main" val="3983832583"/>
                  </a:ext>
                </a:extLst>
              </a:tr>
            </a:tbl>
          </a:graphicData>
        </a:graphic>
      </p:graphicFrame>
      <p:sp>
        <p:nvSpPr>
          <p:cNvPr id="7" name="TextBox 6">
            <a:extLst>
              <a:ext uri="{FF2B5EF4-FFF2-40B4-BE49-F238E27FC236}">
                <a16:creationId xmlns:a16="http://schemas.microsoft.com/office/drawing/2014/main" id="{C623759A-31C6-1A4E-B076-73D3C9D795EA}"/>
              </a:ext>
            </a:extLst>
          </p:cNvPr>
          <p:cNvSpPr txBox="1"/>
          <p:nvPr/>
        </p:nvSpPr>
        <p:spPr>
          <a:xfrm>
            <a:off x="4958294" y="4743390"/>
            <a:ext cx="3514164" cy="338554"/>
          </a:xfrm>
          <a:prstGeom prst="rect">
            <a:avLst/>
          </a:prstGeom>
          <a:noFill/>
        </p:spPr>
        <p:txBody>
          <a:bodyPr wrap="square" rtlCol="0">
            <a:spAutoFit/>
          </a:bodyPr>
          <a:lstStyle/>
          <a:p>
            <a:r>
              <a:rPr lang="en-US" sz="800" i="1" dirty="0"/>
              <a:t>* Commented out the source column from the output since the question is asking about campaigns.</a:t>
            </a:r>
          </a:p>
        </p:txBody>
      </p:sp>
    </p:spTree>
    <p:extLst>
      <p:ext uri="{BB962C8B-B14F-4D97-AF65-F5344CB8AC3E}">
        <p14:creationId xmlns:p14="http://schemas.microsoft.com/office/powerpoint/2010/main" val="1068961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86437"/>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3.3 Purchase Insights</a:t>
            </a:r>
            <a:endParaRPr sz="2400" b="1" dirty="0">
              <a:solidFill>
                <a:srgbClr val="295269"/>
              </a:solidFill>
              <a:latin typeface="Roboto"/>
              <a:ea typeface="Roboto"/>
              <a:cs typeface="Roboto"/>
              <a:sym typeface="Roboto"/>
            </a:endParaRPr>
          </a:p>
        </p:txBody>
      </p:sp>
      <p:sp>
        <p:nvSpPr>
          <p:cNvPr id="323" name="Shape 323"/>
          <p:cNvSpPr txBox="1"/>
          <p:nvPr/>
        </p:nvSpPr>
        <p:spPr>
          <a:xfrm>
            <a:off x="4967792" y="1102012"/>
            <a:ext cx="3118374" cy="1901165"/>
          </a:xfrm>
          <a:prstGeom prst="rect">
            <a:avLst/>
          </a:prstGeom>
          <a:solidFill>
            <a:schemeClr val="accent4">
              <a:lumMod val="20000"/>
              <a:lumOff val="80000"/>
            </a:schemeClr>
          </a:solidFill>
          <a:ln>
            <a:noFill/>
          </a:ln>
        </p:spPr>
        <p:txBody>
          <a:bodyPr spcFirstLastPara="1" wrap="square" lIns="91425" tIns="91425" rIns="91425" bIns="91425" anchor="t" anchorCtr="0">
            <a:noAutofit/>
          </a:bodyPr>
          <a:lstStyle/>
          <a:p>
            <a:pPr lvl="0">
              <a:buClr>
                <a:schemeClr val="dk1"/>
              </a:buClr>
              <a:buSzPts val="1100"/>
            </a:pPr>
            <a:r>
              <a:rPr lang="en-US" sz="1050" dirty="0">
                <a:latin typeface="Courier New"/>
                <a:ea typeface="Courier New"/>
                <a:cs typeface="Courier New"/>
                <a:sym typeface="Courier New"/>
              </a:rPr>
              <a:t>SELECT </a:t>
            </a:r>
            <a:r>
              <a:rPr lang="en-US" sz="1050" dirty="0" err="1">
                <a:latin typeface="Courier New"/>
                <a:ea typeface="Courier New"/>
                <a:cs typeface="Courier New"/>
                <a:sym typeface="Courier New"/>
              </a:rPr>
              <a:t>page_name</a:t>
            </a:r>
            <a:r>
              <a:rPr lang="en-US" sz="1050" dirty="0">
                <a:latin typeface="Courier New"/>
                <a:ea typeface="Courier New"/>
                <a:cs typeface="Courier New"/>
                <a:sym typeface="Courier New"/>
              </a:rPr>
              <a:t> AS 'Page',</a:t>
            </a:r>
          </a:p>
          <a:p>
            <a:pPr lvl="0">
              <a:buClr>
                <a:schemeClr val="dk1"/>
              </a:buClr>
              <a:buSzPts val="1100"/>
            </a:pPr>
            <a:r>
              <a:rPr lang="en-US" sz="1050" dirty="0">
                <a:latin typeface="Courier New"/>
                <a:ea typeface="Courier New"/>
                <a:cs typeface="Courier New"/>
                <a:sym typeface="Courier New"/>
              </a:rPr>
              <a:t>       COUNT(DISTINCT </a:t>
            </a:r>
            <a:r>
              <a:rPr lang="en-US" sz="1050" dirty="0" err="1">
                <a:latin typeface="Courier New"/>
                <a:ea typeface="Courier New"/>
                <a:cs typeface="Courier New"/>
                <a:sym typeface="Courier New"/>
              </a:rPr>
              <a:t>user_id</a:t>
            </a:r>
            <a:r>
              <a:rPr lang="en-US" sz="1050" dirty="0">
                <a:latin typeface="Courier New"/>
                <a:ea typeface="Courier New"/>
                <a:cs typeface="Courier New"/>
                <a:sym typeface="Courier New"/>
              </a:rPr>
              <a:t>) AS 'Total Visitors'</a:t>
            </a:r>
          </a:p>
          <a:p>
            <a:pPr lvl="0">
              <a:buClr>
                <a:schemeClr val="dk1"/>
              </a:buClr>
              <a:buSzPts val="1100"/>
            </a:pPr>
            <a:r>
              <a:rPr lang="en-US" sz="1050" dirty="0">
                <a:latin typeface="Courier New"/>
                <a:ea typeface="Courier New"/>
                <a:cs typeface="Courier New"/>
                <a:sym typeface="Courier New"/>
              </a:rPr>
              <a:t>FROM </a:t>
            </a:r>
            <a:r>
              <a:rPr lang="en-US" sz="1050" dirty="0" err="1">
                <a:latin typeface="Courier New"/>
                <a:ea typeface="Courier New"/>
                <a:cs typeface="Courier New"/>
                <a:sym typeface="Courier New"/>
              </a:rPr>
              <a:t>page_visits</a:t>
            </a:r>
            <a:r>
              <a:rPr lang="en-US" sz="1050" dirty="0">
                <a:latin typeface="Courier New"/>
                <a:ea typeface="Courier New"/>
                <a:cs typeface="Courier New"/>
                <a:sym typeface="Courier New"/>
              </a:rPr>
              <a:t> </a:t>
            </a:r>
          </a:p>
          <a:p>
            <a:pPr lvl="0">
              <a:buClr>
                <a:schemeClr val="dk1"/>
              </a:buClr>
              <a:buSzPts val="1100"/>
            </a:pPr>
            <a:r>
              <a:rPr lang="en-US" sz="1050" dirty="0">
                <a:latin typeface="Courier New"/>
                <a:ea typeface="Courier New"/>
                <a:cs typeface="Courier New"/>
                <a:sym typeface="Courier New"/>
              </a:rPr>
              <a:t>GROUP BY 1</a:t>
            </a:r>
          </a:p>
          <a:p>
            <a:pPr lvl="0">
              <a:buClr>
                <a:schemeClr val="dk1"/>
              </a:buClr>
              <a:buSzPts val="1100"/>
            </a:pPr>
            <a:r>
              <a:rPr lang="en-US" sz="1050" dirty="0">
                <a:latin typeface="Courier New"/>
                <a:ea typeface="Courier New"/>
                <a:cs typeface="Courier New"/>
                <a:sym typeface="Courier New"/>
              </a:rPr>
              <a:t>HAVING </a:t>
            </a:r>
            <a:r>
              <a:rPr lang="en-US" sz="1050" dirty="0" err="1">
                <a:latin typeface="Courier New"/>
                <a:ea typeface="Courier New"/>
                <a:cs typeface="Courier New"/>
                <a:sym typeface="Courier New"/>
              </a:rPr>
              <a:t>page_name</a:t>
            </a:r>
            <a:r>
              <a:rPr lang="en-US" sz="1050" dirty="0">
                <a:latin typeface="Courier New"/>
                <a:ea typeface="Courier New"/>
                <a:cs typeface="Courier New"/>
                <a:sym typeface="Courier New"/>
              </a:rPr>
              <a:t> LIKE '%purchase%';</a:t>
            </a:r>
            <a:endParaRPr sz="1050" dirty="0">
              <a:latin typeface="Courier New"/>
              <a:ea typeface="Courier New"/>
              <a:cs typeface="Courier New"/>
              <a:sym typeface="Courier New"/>
            </a:endParaRPr>
          </a:p>
        </p:txBody>
      </p:sp>
      <p:sp>
        <p:nvSpPr>
          <p:cNvPr id="324" name="Shape 324"/>
          <p:cNvSpPr txBox="1"/>
          <p:nvPr/>
        </p:nvSpPr>
        <p:spPr>
          <a:xfrm>
            <a:off x="411058" y="1102012"/>
            <a:ext cx="4474708" cy="98676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fontAlgn="base"/>
            <a:r>
              <a:rPr lang="en-US" sz="1200" dirty="0"/>
              <a:t>How many visitors make a purchase?</a:t>
            </a:r>
          </a:p>
          <a:p>
            <a:pPr fontAlgn="base"/>
            <a:endParaRPr lang="en-US" dirty="0"/>
          </a:p>
          <a:p>
            <a:pPr marL="285750" indent="-285750" fontAlgn="base">
              <a:buFont typeface="Wingdings" pitchFamily="2" charset="2"/>
              <a:buChar char="v"/>
            </a:pPr>
            <a:r>
              <a:rPr lang="en-US" sz="1200" dirty="0"/>
              <a:t>A total of 361 visitors visited the purchase page of CTS.</a:t>
            </a:r>
          </a:p>
          <a:p>
            <a:pPr fontAlgn="base"/>
            <a:endParaRPr lang="en-US" sz="1200" dirty="0">
              <a:latin typeface="Roboto"/>
              <a:ea typeface="Roboto"/>
              <a:cs typeface="Roboto"/>
              <a:sym typeface="Roboto"/>
            </a:endParaRPr>
          </a:p>
          <a:p>
            <a:pPr lvl="0">
              <a:lnSpc>
                <a:spcPct val="115000"/>
              </a:lnSpc>
              <a:buClr>
                <a:schemeClr val="dk1"/>
              </a:buClr>
              <a:buSzPts val="1100"/>
            </a:pPr>
            <a:endParaRPr lang="en-US" dirty="0">
              <a:sym typeface="Roboto"/>
            </a:endParaRPr>
          </a:p>
        </p:txBody>
      </p:sp>
      <p:sp>
        <p:nvSpPr>
          <p:cNvPr id="2" name="Slide Number Placeholder 1">
            <a:extLst>
              <a:ext uri="{FF2B5EF4-FFF2-40B4-BE49-F238E27FC236}">
                <a16:creationId xmlns:a16="http://schemas.microsoft.com/office/drawing/2014/main" id="{E6381DCA-F958-FA4B-B840-F5E7AAE34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12</a:t>
            </a:fld>
            <a:endParaRPr lang="en"/>
          </a:p>
        </p:txBody>
      </p:sp>
      <p:graphicFrame>
        <p:nvGraphicFramePr>
          <p:cNvPr id="11" name="Shape 332">
            <a:extLst>
              <a:ext uri="{FF2B5EF4-FFF2-40B4-BE49-F238E27FC236}">
                <a16:creationId xmlns:a16="http://schemas.microsoft.com/office/drawing/2014/main" id="{D2790E33-8AB7-074B-A27E-26D6673628E6}"/>
              </a:ext>
            </a:extLst>
          </p:cNvPr>
          <p:cNvGraphicFramePr/>
          <p:nvPr>
            <p:extLst>
              <p:ext uri="{D42A27DB-BD31-4B8C-83A1-F6EECF244321}">
                <p14:modId xmlns:p14="http://schemas.microsoft.com/office/powerpoint/2010/main" val="3702213011"/>
              </p:ext>
            </p:extLst>
          </p:nvPr>
        </p:nvGraphicFramePr>
        <p:xfrm>
          <a:off x="411058" y="2193044"/>
          <a:ext cx="4474708" cy="810133"/>
        </p:xfrm>
        <a:graphic>
          <a:graphicData uri="http://schemas.openxmlformats.org/drawingml/2006/table">
            <a:tbl>
              <a:tblPr>
                <a:noFill/>
                <a:tableStyleId>{8628B589-4659-4227-9C68-565DD4A46BFE}</a:tableStyleId>
              </a:tblPr>
              <a:tblGrid>
                <a:gridCol w="2556251">
                  <a:extLst>
                    <a:ext uri="{9D8B030D-6E8A-4147-A177-3AD203B41FA5}">
                      <a16:colId xmlns:a16="http://schemas.microsoft.com/office/drawing/2014/main" val="20000"/>
                    </a:ext>
                  </a:extLst>
                </a:gridCol>
                <a:gridCol w="1918457">
                  <a:extLst>
                    <a:ext uri="{9D8B030D-6E8A-4147-A177-3AD203B41FA5}">
                      <a16:colId xmlns:a16="http://schemas.microsoft.com/office/drawing/2014/main" val="20001"/>
                    </a:ext>
                  </a:extLst>
                </a:gridCol>
              </a:tblGrid>
              <a:tr h="495230">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Page</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Total Visitors</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314903">
                <a:tc>
                  <a:txBody>
                    <a:bodyPr/>
                    <a:lstStyle/>
                    <a:p>
                      <a:pPr algn="ctr"/>
                      <a:r>
                        <a:rPr lang="en-US">
                          <a:solidFill>
                            <a:srgbClr val="525252"/>
                          </a:solidFill>
                          <a:effectLst/>
                        </a:rPr>
                        <a:t>4 - purchase</a:t>
                      </a:r>
                    </a:p>
                  </a:txBody>
                  <a:tcPr anchor="ctr">
                    <a:lnT w="9525" cap="flat" cmpd="sng">
                      <a:solidFill>
                        <a:srgbClr val="9E9E9E"/>
                      </a:solidFill>
                      <a:prstDash val="solid"/>
                      <a:round/>
                      <a:headEnd type="none" w="sm" len="sm"/>
                      <a:tailEnd type="none" w="sm" len="sm"/>
                    </a:lnT>
                  </a:tcPr>
                </a:tc>
                <a:tc>
                  <a:txBody>
                    <a:bodyPr/>
                    <a:lstStyle/>
                    <a:p>
                      <a:pPr algn="ctr"/>
                      <a:r>
                        <a:rPr lang="en-US" dirty="0">
                          <a:solidFill>
                            <a:srgbClr val="525252"/>
                          </a:solidFill>
                          <a:effectLst/>
                        </a:rPr>
                        <a:t>361</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8299047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86437"/>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3.4 Last Touch At Purchase Insights</a:t>
            </a:r>
            <a:endParaRPr sz="2400" b="1" dirty="0">
              <a:solidFill>
                <a:srgbClr val="295269"/>
              </a:solidFill>
              <a:latin typeface="Roboto"/>
              <a:ea typeface="Roboto"/>
              <a:cs typeface="Roboto"/>
              <a:sym typeface="Roboto"/>
            </a:endParaRPr>
          </a:p>
        </p:txBody>
      </p:sp>
      <p:sp>
        <p:nvSpPr>
          <p:cNvPr id="323" name="Shape 323"/>
          <p:cNvSpPr txBox="1"/>
          <p:nvPr/>
        </p:nvSpPr>
        <p:spPr>
          <a:xfrm>
            <a:off x="4922370" y="924037"/>
            <a:ext cx="3657601" cy="3739180"/>
          </a:xfrm>
          <a:prstGeom prst="rect">
            <a:avLst/>
          </a:prstGeom>
          <a:solidFill>
            <a:schemeClr val="accent4">
              <a:lumMod val="20000"/>
              <a:lumOff val="80000"/>
            </a:schemeClr>
          </a:solidFill>
          <a:ln>
            <a:noFill/>
          </a:ln>
        </p:spPr>
        <p:txBody>
          <a:bodyPr spcFirstLastPara="1" wrap="square" lIns="91425" tIns="91425" rIns="91425" bIns="91425" anchor="t" anchorCtr="0">
            <a:noAutofit/>
          </a:bodyPr>
          <a:lstStyle/>
          <a:p>
            <a:pPr lvl="0">
              <a:buClr>
                <a:schemeClr val="dk1"/>
              </a:buClr>
              <a:buSzPts val="1100"/>
            </a:pPr>
            <a:r>
              <a:rPr lang="en-US" sz="1050" dirty="0">
                <a:latin typeface="Courier New"/>
                <a:ea typeface="Courier New"/>
                <a:cs typeface="Courier New"/>
                <a:sym typeface="Courier New"/>
              </a:rPr>
              <a:t>WITH </a:t>
            </a:r>
            <a:r>
              <a:rPr lang="en-US" sz="1050" dirty="0" err="1">
                <a:latin typeface="Courier New"/>
                <a:ea typeface="Courier New"/>
                <a:cs typeface="Courier New"/>
                <a:sym typeface="Courier New"/>
              </a:rPr>
              <a:t>last_touch_purchase</a:t>
            </a:r>
            <a:r>
              <a:rPr lang="en-US" sz="1050" dirty="0">
                <a:latin typeface="Courier New"/>
                <a:ea typeface="Courier New"/>
                <a:cs typeface="Courier New"/>
                <a:sym typeface="Courier New"/>
              </a:rPr>
              <a:t> AS (</a:t>
            </a:r>
          </a:p>
          <a:p>
            <a:pPr lvl="0">
              <a:buClr>
                <a:schemeClr val="dk1"/>
              </a:buClr>
              <a:buSzPts val="1100"/>
            </a:pPr>
            <a:r>
              <a:rPr lang="en-US" sz="1050" dirty="0">
                <a:latin typeface="Courier New"/>
                <a:ea typeface="Courier New"/>
                <a:cs typeface="Courier New"/>
                <a:sym typeface="Courier New"/>
              </a:rPr>
              <a:t>    SELECT </a:t>
            </a:r>
            <a:r>
              <a:rPr lang="en-US" sz="1050" dirty="0" err="1">
                <a:latin typeface="Courier New"/>
                <a:ea typeface="Courier New"/>
                <a:cs typeface="Courier New"/>
                <a:sym typeface="Courier New"/>
              </a:rPr>
              <a:t>user_id</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MAX(timestamp) AS '</a:t>
            </a:r>
            <a:r>
              <a:rPr lang="en-US" sz="1050" dirty="0" err="1">
                <a:latin typeface="Courier New"/>
                <a:ea typeface="Courier New"/>
                <a:cs typeface="Courier New"/>
                <a:sym typeface="Courier New"/>
              </a:rPr>
              <a:t>last_touch_at</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FROM </a:t>
            </a:r>
            <a:r>
              <a:rPr lang="en-US" sz="1050" dirty="0" err="1">
                <a:latin typeface="Courier New"/>
                <a:ea typeface="Courier New"/>
                <a:cs typeface="Courier New"/>
                <a:sym typeface="Courier New"/>
              </a:rPr>
              <a:t>page_visits</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WHERE </a:t>
            </a:r>
            <a:r>
              <a:rPr lang="en-US" sz="1050" dirty="0" err="1">
                <a:latin typeface="Courier New"/>
                <a:ea typeface="Courier New"/>
                <a:cs typeface="Courier New"/>
                <a:sym typeface="Courier New"/>
              </a:rPr>
              <a:t>page_name</a:t>
            </a:r>
            <a:r>
              <a:rPr lang="en-US" sz="1050" dirty="0">
                <a:latin typeface="Courier New"/>
                <a:ea typeface="Courier New"/>
                <a:cs typeface="Courier New"/>
                <a:sym typeface="Courier New"/>
              </a:rPr>
              <a:t> = '4 - purchase'</a:t>
            </a:r>
          </a:p>
          <a:p>
            <a:pPr lvl="0">
              <a:buClr>
                <a:schemeClr val="dk1"/>
              </a:buClr>
              <a:buSzPts val="1100"/>
            </a:pPr>
            <a:r>
              <a:rPr lang="en-US" sz="1050" dirty="0">
                <a:latin typeface="Courier New"/>
                <a:ea typeface="Courier New"/>
                <a:cs typeface="Courier New"/>
                <a:sym typeface="Courier New"/>
              </a:rPr>
              <a:t>    GROUP BY 1),</a:t>
            </a:r>
          </a:p>
          <a:p>
            <a:pPr lvl="0">
              <a:buClr>
                <a:schemeClr val="dk1"/>
              </a:buClr>
              <a:buSzPts val="1100"/>
            </a:pPr>
            <a:r>
              <a:rPr lang="en-US" sz="1050" dirty="0" err="1">
                <a:latin typeface="Courier New"/>
                <a:ea typeface="Courier New"/>
                <a:cs typeface="Courier New"/>
                <a:sym typeface="Courier New"/>
              </a:rPr>
              <a:t>lt_attr</a:t>
            </a:r>
            <a:r>
              <a:rPr lang="en-US" sz="1050" dirty="0">
                <a:latin typeface="Courier New"/>
                <a:ea typeface="Courier New"/>
                <a:cs typeface="Courier New"/>
                <a:sym typeface="Courier New"/>
              </a:rPr>
              <a:t> AS(</a:t>
            </a:r>
          </a:p>
          <a:p>
            <a:pPr lvl="0">
              <a:buClr>
                <a:schemeClr val="dk1"/>
              </a:buClr>
              <a:buSzPts val="1100"/>
            </a:pPr>
            <a:r>
              <a:rPr lang="en-US" sz="1050" dirty="0">
                <a:latin typeface="Courier New"/>
                <a:ea typeface="Courier New"/>
                <a:cs typeface="Courier New"/>
                <a:sym typeface="Courier New"/>
              </a:rPr>
              <a:t>  SELECT </a:t>
            </a:r>
            <a:r>
              <a:rPr lang="en-US" sz="1050" dirty="0" err="1">
                <a:latin typeface="Courier New"/>
                <a:ea typeface="Courier New"/>
                <a:cs typeface="Courier New"/>
                <a:sym typeface="Courier New"/>
              </a:rPr>
              <a:t>lt.user_id</a:t>
            </a:r>
            <a:r>
              <a:rPr lang="en-US" sz="1050" dirty="0">
                <a:latin typeface="Courier New"/>
                <a:ea typeface="Courier New"/>
                <a:cs typeface="Courier New"/>
                <a:sym typeface="Courier New"/>
              </a:rPr>
              <a:t>, </a:t>
            </a:r>
          </a:p>
          <a:p>
            <a:pPr lvl="0">
              <a:buClr>
                <a:schemeClr val="dk1"/>
              </a:buClr>
              <a:buSzPts val="1100"/>
            </a:pP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lt.last_touch_at</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pv.utm_source</a:t>
            </a: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pv.utm_campaign</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FROM </a:t>
            </a:r>
            <a:r>
              <a:rPr lang="en-US" sz="1050" dirty="0" err="1">
                <a:latin typeface="Courier New"/>
                <a:ea typeface="Courier New"/>
                <a:cs typeface="Courier New"/>
                <a:sym typeface="Courier New"/>
              </a:rPr>
              <a:t>last_touch_purchase</a:t>
            </a: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lt</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JOIN </a:t>
            </a:r>
            <a:r>
              <a:rPr lang="en-US" sz="1050" dirty="0" err="1">
                <a:latin typeface="Courier New"/>
                <a:ea typeface="Courier New"/>
                <a:cs typeface="Courier New"/>
                <a:sym typeface="Courier New"/>
              </a:rPr>
              <a:t>page_visits</a:t>
            </a:r>
            <a:r>
              <a:rPr lang="en-US" sz="1050" dirty="0">
                <a:latin typeface="Courier New"/>
                <a:ea typeface="Courier New"/>
                <a:cs typeface="Courier New"/>
                <a:sym typeface="Courier New"/>
              </a:rPr>
              <a:t> </a:t>
            </a:r>
            <a:r>
              <a:rPr lang="en-US" sz="1050" dirty="0" err="1">
                <a:latin typeface="Courier New"/>
                <a:ea typeface="Courier New"/>
                <a:cs typeface="Courier New"/>
                <a:sym typeface="Courier New"/>
              </a:rPr>
              <a:t>pv</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ON </a:t>
            </a:r>
            <a:r>
              <a:rPr lang="en-US" sz="1050" dirty="0" err="1">
                <a:latin typeface="Courier New"/>
                <a:ea typeface="Courier New"/>
                <a:cs typeface="Courier New"/>
                <a:sym typeface="Courier New"/>
              </a:rPr>
              <a:t>lt.user_id</a:t>
            </a:r>
            <a:r>
              <a:rPr lang="en-US" sz="1050" dirty="0">
                <a:latin typeface="Courier New"/>
                <a:ea typeface="Courier New"/>
                <a:cs typeface="Courier New"/>
                <a:sym typeface="Courier New"/>
              </a:rPr>
              <a:t> = </a:t>
            </a:r>
            <a:r>
              <a:rPr lang="en-US" sz="1050" dirty="0" err="1">
                <a:latin typeface="Courier New"/>
                <a:ea typeface="Courier New"/>
                <a:cs typeface="Courier New"/>
                <a:sym typeface="Courier New"/>
              </a:rPr>
              <a:t>pv.user_id</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AND </a:t>
            </a:r>
            <a:r>
              <a:rPr lang="en-US" sz="1050" dirty="0" err="1">
                <a:latin typeface="Courier New"/>
                <a:ea typeface="Courier New"/>
                <a:cs typeface="Courier New"/>
                <a:sym typeface="Courier New"/>
              </a:rPr>
              <a:t>lt.last_touch_at</a:t>
            </a:r>
            <a:r>
              <a:rPr lang="en-US" sz="1050" dirty="0">
                <a:latin typeface="Courier New"/>
                <a:ea typeface="Courier New"/>
                <a:cs typeface="Courier New"/>
                <a:sym typeface="Courier New"/>
              </a:rPr>
              <a:t> = </a:t>
            </a:r>
            <a:r>
              <a:rPr lang="en-US" sz="1050" dirty="0" err="1">
                <a:latin typeface="Courier New"/>
                <a:ea typeface="Courier New"/>
                <a:cs typeface="Courier New"/>
                <a:sym typeface="Courier New"/>
              </a:rPr>
              <a:t>pv.timestamp</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a:t>
            </a:r>
          </a:p>
          <a:p>
            <a:pPr lvl="0">
              <a:buClr>
                <a:schemeClr val="dk1"/>
              </a:buClr>
              <a:buSzPts val="1100"/>
            </a:pPr>
            <a:r>
              <a:rPr lang="en-US" sz="1050" dirty="0">
                <a:latin typeface="Courier New"/>
                <a:ea typeface="Courier New"/>
                <a:cs typeface="Courier New"/>
                <a:sym typeface="Courier New"/>
              </a:rPr>
              <a:t>SELECT </a:t>
            </a:r>
            <a:r>
              <a:rPr lang="en-US" sz="1050" dirty="0" err="1">
                <a:latin typeface="Courier New"/>
                <a:ea typeface="Courier New"/>
                <a:cs typeface="Courier New"/>
                <a:sym typeface="Courier New"/>
              </a:rPr>
              <a:t>lt_attr.utm_campaign</a:t>
            </a:r>
            <a:r>
              <a:rPr lang="en-US" sz="1050" dirty="0">
                <a:latin typeface="Courier New"/>
                <a:ea typeface="Courier New"/>
                <a:cs typeface="Courier New"/>
                <a:sym typeface="Courier New"/>
              </a:rPr>
              <a:t> AS 'Campaign', </a:t>
            </a:r>
          </a:p>
          <a:p>
            <a:pPr lvl="0">
              <a:buClr>
                <a:schemeClr val="dk1"/>
              </a:buClr>
              <a:buSzPts val="1100"/>
            </a:pPr>
            <a:r>
              <a:rPr lang="en-US" sz="1050" dirty="0">
                <a:latin typeface="Courier New"/>
                <a:ea typeface="Courier New"/>
                <a:cs typeface="Courier New"/>
                <a:sym typeface="Courier New"/>
              </a:rPr>
              <a:t>      /* </a:t>
            </a:r>
            <a:r>
              <a:rPr lang="en-US" sz="1050" dirty="0" err="1">
                <a:latin typeface="Courier New"/>
                <a:ea typeface="Courier New"/>
                <a:cs typeface="Courier New"/>
                <a:sym typeface="Courier New"/>
              </a:rPr>
              <a:t>lt_attr.utm_source</a:t>
            </a:r>
            <a:r>
              <a:rPr lang="en-US" sz="1050" dirty="0">
                <a:latin typeface="Courier New"/>
                <a:ea typeface="Courier New"/>
                <a:cs typeface="Courier New"/>
                <a:sym typeface="Courier New"/>
              </a:rPr>
              <a:t> AS 'Source', */</a:t>
            </a:r>
          </a:p>
          <a:p>
            <a:pPr lvl="0">
              <a:buClr>
                <a:schemeClr val="dk1"/>
              </a:buClr>
              <a:buSzPts val="1100"/>
            </a:pPr>
            <a:r>
              <a:rPr lang="en-US" sz="1050" dirty="0">
                <a:latin typeface="Courier New"/>
                <a:ea typeface="Courier New"/>
                <a:cs typeface="Courier New"/>
                <a:sym typeface="Courier New"/>
              </a:rPr>
              <a:t>       COUNT(*) AS 'Last Touch At Purchase'</a:t>
            </a:r>
          </a:p>
          <a:p>
            <a:pPr lvl="0">
              <a:buClr>
                <a:schemeClr val="dk1"/>
              </a:buClr>
              <a:buSzPts val="1100"/>
            </a:pPr>
            <a:r>
              <a:rPr lang="en-US" sz="1050" dirty="0">
                <a:latin typeface="Courier New"/>
                <a:ea typeface="Courier New"/>
                <a:cs typeface="Courier New"/>
                <a:sym typeface="Courier New"/>
              </a:rPr>
              <a:t>  FROM </a:t>
            </a:r>
            <a:r>
              <a:rPr lang="en-US" sz="1050" dirty="0" err="1">
                <a:latin typeface="Courier New"/>
                <a:ea typeface="Courier New"/>
                <a:cs typeface="Courier New"/>
                <a:sym typeface="Courier New"/>
              </a:rPr>
              <a:t>lt_attr</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  GROUP BY 1</a:t>
            </a:r>
          </a:p>
          <a:p>
            <a:pPr lvl="0">
              <a:buClr>
                <a:schemeClr val="dk1"/>
              </a:buClr>
              <a:buSzPts val="1100"/>
            </a:pPr>
            <a:r>
              <a:rPr lang="en-US" sz="1050" dirty="0">
                <a:latin typeface="Courier New"/>
                <a:ea typeface="Courier New"/>
                <a:cs typeface="Courier New"/>
                <a:sym typeface="Courier New"/>
              </a:rPr>
              <a:t>  ORDER BY 2 ASC;</a:t>
            </a:r>
            <a:endParaRPr sz="1050" dirty="0">
              <a:latin typeface="Courier New"/>
              <a:ea typeface="Courier New"/>
              <a:cs typeface="Courier New"/>
              <a:sym typeface="Courier New"/>
            </a:endParaRPr>
          </a:p>
        </p:txBody>
      </p:sp>
      <p:sp>
        <p:nvSpPr>
          <p:cNvPr id="324" name="Shape 324"/>
          <p:cNvSpPr txBox="1"/>
          <p:nvPr/>
        </p:nvSpPr>
        <p:spPr>
          <a:xfrm>
            <a:off x="411057" y="924037"/>
            <a:ext cx="4411956" cy="1200598"/>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fontAlgn="base"/>
            <a:r>
              <a:rPr lang="en-US" sz="1200" dirty="0"/>
              <a:t>How many last touches </a:t>
            </a:r>
            <a:r>
              <a:rPr lang="en-US" sz="1200" i="1" dirty="0"/>
              <a:t>on the purchase page</a:t>
            </a:r>
            <a:r>
              <a:rPr lang="en-US" sz="1200" dirty="0"/>
              <a:t> is each campaign responsible for?</a:t>
            </a:r>
          </a:p>
          <a:p>
            <a:pPr fontAlgn="base"/>
            <a:endParaRPr lang="en-US" dirty="0"/>
          </a:p>
          <a:p>
            <a:pPr marL="171450" indent="-171450" fontAlgn="base">
              <a:buFont typeface="Wingdings" pitchFamily="2" charset="2"/>
              <a:buChar char="v"/>
            </a:pPr>
            <a:r>
              <a:rPr lang="en-US" sz="1200" dirty="0"/>
              <a:t>The list below shows the campaigns responsible for last touch on purchase.</a:t>
            </a:r>
          </a:p>
          <a:p>
            <a:pPr fontAlgn="base"/>
            <a:endParaRPr lang="en-US" sz="1200" dirty="0">
              <a:latin typeface="Roboto"/>
              <a:ea typeface="Roboto"/>
              <a:cs typeface="Roboto"/>
              <a:sym typeface="Roboto"/>
            </a:endParaRPr>
          </a:p>
          <a:p>
            <a:pPr lvl="0">
              <a:lnSpc>
                <a:spcPct val="115000"/>
              </a:lnSpc>
              <a:buClr>
                <a:schemeClr val="dk1"/>
              </a:buClr>
              <a:buSzPts val="1100"/>
            </a:pPr>
            <a:endParaRPr lang="en-US" dirty="0">
              <a:sym typeface="Roboto"/>
            </a:endParaRPr>
          </a:p>
        </p:txBody>
      </p:sp>
      <p:sp>
        <p:nvSpPr>
          <p:cNvPr id="2" name="Slide Number Placeholder 1">
            <a:extLst>
              <a:ext uri="{FF2B5EF4-FFF2-40B4-BE49-F238E27FC236}">
                <a16:creationId xmlns:a16="http://schemas.microsoft.com/office/drawing/2014/main" id="{E6381DCA-F958-FA4B-B840-F5E7AAE34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13</a:t>
            </a:fld>
            <a:endParaRPr lang="en"/>
          </a:p>
        </p:txBody>
      </p:sp>
      <p:graphicFrame>
        <p:nvGraphicFramePr>
          <p:cNvPr id="11" name="Shape 332">
            <a:extLst>
              <a:ext uri="{FF2B5EF4-FFF2-40B4-BE49-F238E27FC236}">
                <a16:creationId xmlns:a16="http://schemas.microsoft.com/office/drawing/2014/main" id="{D2790E33-8AB7-074B-A27E-26D6673628E6}"/>
              </a:ext>
            </a:extLst>
          </p:cNvPr>
          <p:cNvGraphicFramePr/>
          <p:nvPr>
            <p:extLst>
              <p:ext uri="{D42A27DB-BD31-4B8C-83A1-F6EECF244321}">
                <p14:modId xmlns:p14="http://schemas.microsoft.com/office/powerpoint/2010/main" val="3051188209"/>
              </p:ext>
            </p:extLst>
          </p:nvPr>
        </p:nvGraphicFramePr>
        <p:xfrm>
          <a:off x="411057" y="2187388"/>
          <a:ext cx="4411956" cy="2856989"/>
        </p:xfrm>
        <a:graphic>
          <a:graphicData uri="http://schemas.openxmlformats.org/drawingml/2006/table">
            <a:tbl>
              <a:tblPr>
                <a:noFill/>
                <a:tableStyleId>{8628B589-4659-4227-9C68-565DD4A46BFE}</a:tableStyleId>
              </a:tblPr>
              <a:tblGrid>
                <a:gridCol w="2520403">
                  <a:extLst>
                    <a:ext uri="{9D8B030D-6E8A-4147-A177-3AD203B41FA5}">
                      <a16:colId xmlns:a16="http://schemas.microsoft.com/office/drawing/2014/main" val="20000"/>
                    </a:ext>
                  </a:extLst>
                </a:gridCol>
                <a:gridCol w="1891553">
                  <a:extLst>
                    <a:ext uri="{9D8B030D-6E8A-4147-A177-3AD203B41FA5}">
                      <a16:colId xmlns:a16="http://schemas.microsoft.com/office/drawing/2014/main" val="20001"/>
                    </a:ext>
                  </a:extLst>
                </a:gridCol>
              </a:tblGrid>
              <a:tr h="479341">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Campaign</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Last Touch At Purchase</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269064">
                <a:tc>
                  <a:txBody>
                    <a:bodyPr/>
                    <a:lstStyle/>
                    <a:p>
                      <a:pPr algn="ctr"/>
                      <a:r>
                        <a:rPr lang="en-US" sz="1200" dirty="0">
                          <a:solidFill>
                            <a:srgbClr val="525252"/>
                          </a:solidFill>
                          <a:effectLst/>
                        </a:rPr>
                        <a:t>cool-</a:t>
                      </a:r>
                      <a:r>
                        <a:rPr lang="en-US" sz="1200" dirty="0" err="1">
                          <a:solidFill>
                            <a:srgbClr val="525252"/>
                          </a:solidFill>
                          <a:effectLst/>
                        </a:rPr>
                        <a:t>tshirts</a:t>
                      </a:r>
                      <a:r>
                        <a:rPr lang="en-US" sz="1200" dirty="0">
                          <a:solidFill>
                            <a:srgbClr val="525252"/>
                          </a:solidFill>
                          <a:effectLst/>
                        </a:rPr>
                        <a:t>-search</a:t>
                      </a:r>
                    </a:p>
                  </a:txBody>
                  <a:tcPr anchor="ctr">
                    <a:lnT w="9525" cap="flat" cmpd="sng">
                      <a:solidFill>
                        <a:srgbClr val="9E9E9E"/>
                      </a:solidFill>
                      <a:prstDash val="solid"/>
                      <a:round/>
                      <a:headEnd type="none" w="sm" len="sm"/>
                      <a:tailEnd type="none" w="sm" len="sm"/>
                    </a:lnT>
                  </a:tcPr>
                </a:tc>
                <a:tc>
                  <a:txBody>
                    <a:bodyPr/>
                    <a:lstStyle/>
                    <a:p>
                      <a:pPr algn="ctr"/>
                      <a:r>
                        <a:rPr lang="en-US" sz="1200">
                          <a:solidFill>
                            <a:srgbClr val="525252"/>
                          </a:solidFill>
                          <a:effectLst/>
                        </a:rPr>
                        <a:t>2</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269064">
                <a:tc>
                  <a:txBody>
                    <a:bodyPr/>
                    <a:lstStyle/>
                    <a:p>
                      <a:pPr algn="ctr"/>
                      <a:r>
                        <a:rPr lang="en-US" sz="1200">
                          <a:solidFill>
                            <a:srgbClr val="525252"/>
                          </a:solidFill>
                          <a:effectLst/>
                        </a:rPr>
                        <a:t>interview-with-cool-tshirts-founder</a:t>
                      </a:r>
                    </a:p>
                  </a:txBody>
                  <a:tcPr anchor="ctr"/>
                </a:tc>
                <a:tc>
                  <a:txBody>
                    <a:bodyPr/>
                    <a:lstStyle/>
                    <a:p>
                      <a:pPr algn="ctr"/>
                      <a:r>
                        <a:rPr lang="en-US" sz="1200" dirty="0">
                          <a:solidFill>
                            <a:srgbClr val="525252"/>
                          </a:solidFill>
                          <a:effectLst/>
                        </a:rPr>
                        <a:t>7</a:t>
                      </a:r>
                    </a:p>
                  </a:txBody>
                  <a:tcPr anchor="ctr"/>
                </a:tc>
                <a:extLst>
                  <a:ext uri="{0D108BD9-81ED-4DB2-BD59-A6C34878D82A}">
                    <a16:rowId xmlns:a16="http://schemas.microsoft.com/office/drawing/2014/main" val="10002"/>
                  </a:ext>
                </a:extLst>
              </a:tr>
              <a:tr h="457408">
                <a:tc>
                  <a:txBody>
                    <a:bodyPr/>
                    <a:lstStyle/>
                    <a:p>
                      <a:pPr algn="ctr"/>
                      <a:r>
                        <a:rPr lang="en-US" sz="1200">
                          <a:solidFill>
                            <a:srgbClr val="525252"/>
                          </a:solidFill>
                          <a:effectLst/>
                        </a:rPr>
                        <a:t>getting-to-know-cool-tshirts</a:t>
                      </a:r>
                    </a:p>
                  </a:txBody>
                  <a:tcPr anchor="ctr"/>
                </a:tc>
                <a:tc>
                  <a:txBody>
                    <a:bodyPr/>
                    <a:lstStyle/>
                    <a:p>
                      <a:pPr algn="ctr"/>
                      <a:r>
                        <a:rPr lang="en-US" sz="1200">
                          <a:solidFill>
                            <a:srgbClr val="525252"/>
                          </a:solidFill>
                          <a:effectLst/>
                        </a:rPr>
                        <a:t>9</a:t>
                      </a:r>
                    </a:p>
                  </a:txBody>
                  <a:tcPr anchor="ctr"/>
                </a:tc>
                <a:extLst>
                  <a:ext uri="{0D108BD9-81ED-4DB2-BD59-A6C34878D82A}">
                    <a16:rowId xmlns:a16="http://schemas.microsoft.com/office/drawing/2014/main" val="10003"/>
                  </a:ext>
                </a:extLst>
              </a:tr>
              <a:tr h="269064">
                <a:tc>
                  <a:txBody>
                    <a:bodyPr/>
                    <a:lstStyle/>
                    <a:p>
                      <a:pPr algn="ctr"/>
                      <a:r>
                        <a:rPr lang="en-US" sz="1200">
                          <a:solidFill>
                            <a:srgbClr val="525252"/>
                          </a:solidFill>
                          <a:effectLst/>
                        </a:rPr>
                        <a:t>ten-crazy-cool-tshirts-facts</a:t>
                      </a:r>
                    </a:p>
                  </a:txBody>
                  <a:tcPr anchor="ctr"/>
                </a:tc>
                <a:tc>
                  <a:txBody>
                    <a:bodyPr/>
                    <a:lstStyle/>
                    <a:p>
                      <a:pPr algn="ctr"/>
                      <a:r>
                        <a:rPr lang="en-US" sz="1200" dirty="0">
                          <a:solidFill>
                            <a:srgbClr val="525252"/>
                          </a:solidFill>
                          <a:effectLst/>
                        </a:rPr>
                        <a:t>9</a:t>
                      </a:r>
                    </a:p>
                  </a:txBody>
                  <a:tcPr anchor="ctr"/>
                </a:tc>
                <a:extLst>
                  <a:ext uri="{0D108BD9-81ED-4DB2-BD59-A6C34878D82A}">
                    <a16:rowId xmlns:a16="http://schemas.microsoft.com/office/drawing/2014/main" val="10004"/>
                  </a:ext>
                </a:extLst>
              </a:tr>
              <a:tr h="269064">
                <a:tc>
                  <a:txBody>
                    <a:bodyPr/>
                    <a:lstStyle/>
                    <a:p>
                      <a:pPr algn="ctr"/>
                      <a:r>
                        <a:rPr lang="en-US" sz="1200" dirty="0">
                          <a:solidFill>
                            <a:srgbClr val="525252"/>
                          </a:solidFill>
                          <a:effectLst/>
                        </a:rPr>
                        <a:t>paid-search</a:t>
                      </a:r>
                    </a:p>
                  </a:txBody>
                  <a:tcPr anchor="ctr"/>
                </a:tc>
                <a:tc>
                  <a:txBody>
                    <a:bodyPr/>
                    <a:lstStyle/>
                    <a:p>
                      <a:pPr algn="ctr"/>
                      <a:r>
                        <a:rPr lang="en-US" sz="1200" dirty="0">
                          <a:solidFill>
                            <a:srgbClr val="525252"/>
                          </a:solidFill>
                          <a:effectLst/>
                        </a:rPr>
                        <a:t>52</a:t>
                      </a:r>
                    </a:p>
                  </a:txBody>
                  <a:tcPr anchor="ctr"/>
                </a:tc>
                <a:extLst>
                  <a:ext uri="{0D108BD9-81ED-4DB2-BD59-A6C34878D82A}">
                    <a16:rowId xmlns:a16="http://schemas.microsoft.com/office/drawing/2014/main" val="2322133114"/>
                  </a:ext>
                </a:extLst>
              </a:tr>
              <a:tr h="269064">
                <a:tc>
                  <a:txBody>
                    <a:bodyPr/>
                    <a:lstStyle/>
                    <a:p>
                      <a:pPr algn="ctr"/>
                      <a:r>
                        <a:rPr lang="en-US" sz="1200">
                          <a:solidFill>
                            <a:srgbClr val="525252"/>
                          </a:solidFill>
                          <a:effectLst/>
                        </a:rPr>
                        <a:t>retargetting-campaign</a:t>
                      </a:r>
                    </a:p>
                  </a:txBody>
                  <a:tcPr anchor="ctr"/>
                </a:tc>
                <a:tc>
                  <a:txBody>
                    <a:bodyPr/>
                    <a:lstStyle/>
                    <a:p>
                      <a:pPr algn="ctr"/>
                      <a:r>
                        <a:rPr lang="en-US" sz="1200">
                          <a:solidFill>
                            <a:srgbClr val="525252"/>
                          </a:solidFill>
                          <a:effectLst/>
                        </a:rPr>
                        <a:t>54</a:t>
                      </a:r>
                    </a:p>
                  </a:txBody>
                  <a:tcPr anchor="ctr"/>
                </a:tc>
                <a:extLst>
                  <a:ext uri="{0D108BD9-81ED-4DB2-BD59-A6C34878D82A}">
                    <a16:rowId xmlns:a16="http://schemas.microsoft.com/office/drawing/2014/main" val="4231443071"/>
                  </a:ext>
                </a:extLst>
              </a:tr>
              <a:tr h="269064">
                <a:tc>
                  <a:txBody>
                    <a:bodyPr/>
                    <a:lstStyle/>
                    <a:p>
                      <a:pPr algn="ctr"/>
                      <a:r>
                        <a:rPr lang="en-US" sz="1200" dirty="0" err="1">
                          <a:solidFill>
                            <a:srgbClr val="525252"/>
                          </a:solidFill>
                          <a:effectLst/>
                        </a:rPr>
                        <a:t>retargetting</a:t>
                      </a:r>
                      <a:r>
                        <a:rPr lang="en-US" sz="1200" dirty="0">
                          <a:solidFill>
                            <a:srgbClr val="525252"/>
                          </a:solidFill>
                          <a:effectLst/>
                        </a:rPr>
                        <a:t>-ad</a:t>
                      </a:r>
                    </a:p>
                  </a:txBody>
                  <a:tcPr anchor="ctr"/>
                </a:tc>
                <a:tc>
                  <a:txBody>
                    <a:bodyPr/>
                    <a:lstStyle/>
                    <a:p>
                      <a:pPr algn="ctr"/>
                      <a:r>
                        <a:rPr lang="en-US" sz="1200">
                          <a:solidFill>
                            <a:srgbClr val="525252"/>
                          </a:solidFill>
                          <a:effectLst/>
                        </a:rPr>
                        <a:t>113</a:t>
                      </a:r>
                    </a:p>
                  </a:txBody>
                  <a:tcPr anchor="ctr"/>
                </a:tc>
                <a:extLst>
                  <a:ext uri="{0D108BD9-81ED-4DB2-BD59-A6C34878D82A}">
                    <a16:rowId xmlns:a16="http://schemas.microsoft.com/office/drawing/2014/main" val="2417366734"/>
                  </a:ext>
                </a:extLst>
              </a:tr>
              <a:tr h="269064">
                <a:tc>
                  <a:txBody>
                    <a:bodyPr/>
                    <a:lstStyle/>
                    <a:p>
                      <a:pPr algn="ctr"/>
                      <a:r>
                        <a:rPr lang="en-US" sz="1200" dirty="0">
                          <a:solidFill>
                            <a:srgbClr val="525252"/>
                          </a:solidFill>
                          <a:effectLst/>
                        </a:rPr>
                        <a:t>weekly-newsletter</a:t>
                      </a:r>
                    </a:p>
                  </a:txBody>
                  <a:tcPr anchor="ctr"/>
                </a:tc>
                <a:tc>
                  <a:txBody>
                    <a:bodyPr/>
                    <a:lstStyle/>
                    <a:p>
                      <a:pPr algn="ctr"/>
                      <a:r>
                        <a:rPr lang="en-US" sz="1200" dirty="0">
                          <a:solidFill>
                            <a:srgbClr val="525252"/>
                          </a:solidFill>
                          <a:effectLst/>
                        </a:rPr>
                        <a:t>115</a:t>
                      </a:r>
                    </a:p>
                  </a:txBody>
                  <a:tcPr anchor="ctr"/>
                </a:tc>
                <a:extLst>
                  <a:ext uri="{0D108BD9-81ED-4DB2-BD59-A6C34878D82A}">
                    <a16:rowId xmlns:a16="http://schemas.microsoft.com/office/drawing/2014/main" val="3983832583"/>
                  </a:ext>
                </a:extLst>
              </a:tr>
            </a:tbl>
          </a:graphicData>
        </a:graphic>
      </p:graphicFrame>
      <p:sp>
        <p:nvSpPr>
          <p:cNvPr id="7" name="TextBox 6">
            <a:extLst>
              <a:ext uri="{FF2B5EF4-FFF2-40B4-BE49-F238E27FC236}">
                <a16:creationId xmlns:a16="http://schemas.microsoft.com/office/drawing/2014/main" id="{65667002-D28A-1C46-BAD4-D67E6A1BF49B}"/>
              </a:ext>
            </a:extLst>
          </p:cNvPr>
          <p:cNvSpPr txBox="1"/>
          <p:nvPr/>
        </p:nvSpPr>
        <p:spPr>
          <a:xfrm>
            <a:off x="5065807" y="4743390"/>
            <a:ext cx="3514164" cy="338554"/>
          </a:xfrm>
          <a:prstGeom prst="rect">
            <a:avLst/>
          </a:prstGeom>
          <a:noFill/>
        </p:spPr>
        <p:txBody>
          <a:bodyPr wrap="square" rtlCol="0">
            <a:spAutoFit/>
          </a:bodyPr>
          <a:lstStyle/>
          <a:p>
            <a:r>
              <a:rPr lang="en-US" sz="800" i="1" dirty="0"/>
              <a:t>* Commented out the source column from the output since the question is asking about campaigns.</a:t>
            </a:r>
          </a:p>
        </p:txBody>
      </p:sp>
    </p:spTree>
    <p:extLst>
      <p:ext uri="{BB962C8B-B14F-4D97-AF65-F5344CB8AC3E}">
        <p14:creationId xmlns:p14="http://schemas.microsoft.com/office/powerpoint/2010/main" val="38426235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86437"/>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3.5 User Journey</a:t>
            </a:r>
            <a:endParaRPr sz="2400" b="1" dirty="0">
              <a:solidFill>
                <a:srgbClr val="295269"/>
              </a:solidFill>
              <a:latin typeface="Roboto"/>
              <a:ea typeface="Roboto"/>
              <a:cs typeface="Roboto"/>
              <a:sym typeface="Roboto"/>
            </a:endParaRPr>
          </a:p>
        </p:txBody>
      </p:sp>
      <p:sp>
        <p:nvSpPr>
          <p:cNvPr id="324" name="Shape 324"/>
          <p:cNvSpPr txBox="1"/>
          <p:nvPr/>
        </p:nvSpPr>
        <p:spPr>
          <a:xfrm>
            <a:off x="411057" y="924036"/>
            <a:ext cx="4411955" cy="292182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fontAlgn="base"/>
            <a:r>
              <a:rPr lang="en-US" sz="1200" dirty="0"/>
              <a:t>What is the typical user journey?</a:t>
            </a:r>
          </a:p>
          <a:p>
            <a:pPr fontAlgn="base"/>
            <a:endParaRPr lang="en-US" dirty="0"/>
          </a:p>
          <a:p>
            <a:pPr marL="171450" indent="-171450" fontAlgn="base">
              <a:buFont typeface="Wingdings" pitchFamily="2" charset="2"/>
              <a:buChar char="v"/>
            </a:pPr>
            <a:r>
              <a:rPr lang="en-US" sz="1200" dirty="0">
                <a:solidFill>
                  <a:srgbClr val="525252"/>
                </a:solidFill>
              </a:rPr>
              <a:t>Of the 2000 users who visit the CTS website, it can be seen that the funnel of users visiting the checkout page is still decent but the users converting their visits into a purchase drops down significantly to just 361.</a:t>
            </a:r>
          </a:p>
          <a:p>
            <a:pPr marL="171450" indent="-171450" fontAlgn="base">
              <a:buFont typeface="Wingdings" pitchFamily="2" charset="2"/>
              <a:buChar char="v"/>
            </a:pPr>
            <a:endParaRPr lang="en-US" sz="1200" dirty="0">
              <a:solidFill>
                <a:srgbClr val="525252"/>
              </a:solidFill>
            </a:endParaRPr>
          </a:p>
          <a:p>
            <a:pPr marL="171450" indent="-171450" fontAlgn="base">
              <a:buFont typeface="Wingdings" pitchFamily="2" charset="2"/>
              <a:buChar char="v"/>
            </a:pPr>
            <a:r>
              <a:rPr lang="en-US" sz="1200" dirty="0">
                <a:solidFill>
                  <a:srgbClr val="525252"/>
                </a:solidFill>
              </a:rPr>
              <a:t>interview-with-cool-</a:t>
            </a:r>
            <a:r>
              <a:rPr lang="en-US" sz="1200" dirty="0" err="1">
                <a:solidFill>
                  <a:srgbClr val="525252"/>
                </a:solidFill>
              </a:rPr>
              <a:t>tshirts</a:t>
            </a:r>
            <a:r>
              <a:rPr lang="en-US" sz="1200" dirty="0">
                <a:solidFill>
                  <a:srgbClr val="525252"/>
                </a:solidFill>
              </a:rPr>
              <a:t>-founder is a successful campaign that attracts a lot of first touch attribution.</a:t>
            </a:r>
          </a:p>
          <a:p>
            <a:pPr marL="171450" indent="-171450" fontAlgn="base">
              <a:buFont typeface="Wingdings" pitchFamily="2" charset="2"/>
              <a:buChar char="v"/>
            </a:pPr>
            <a:endParaRPr lang="en-US" sz="1200" dirty="0">
              <a:solidFill>
                <a:srgbClr val="525252"/>
              </a:solidFill>
            </a:endParaRPr>
          </a:p>
          <a:p>
            <a:pPr marL="171450" indent="-171450" fontAlgn="base">
              <a:buFont typeface="Wingdings" pitchFamily="2" charset="2"/>
              <a:buChar char="v"/>
            </a:pPr>
            <a:r>
              <a:rPr lang="en-US" sz="1200" dirty="0">
                <a:solidFill>
                  <a:srgbClr val="525252"/>
                </a:solidFill>
              </a:rPr>
              <a:t>weekly-newsletter and </a:t>
            </a:r>
            <a:r>
              <a:rPr lang="en-US" sz="1200" dirty="0" err="1">
                <a:solidFill>
                  <a:srgbClr val="525252"/>
                </a:solidFill>
              </a:rPr>
              <a:t>retargetting</a:t>
            </a:r>
            <a:r>
              <a:rPr lang="en-US" sz="1200" dirty="0">
                <a:solidFill>
                  <a:srgbClr val="525252"/>
                </a:solidFill>
              </a:rPr>
              <a:t>-ad are successful campaigns bringing in a lot of last touch attributions/users and these campaigns draw users back especially into the purchase page indicating purchases. </a:t>
            </a:r>
          </a:p>
          <a:p>
            <a:pPr marL="171450" indent="-171450" fontAlgn="base">
              <a:buFont typeface="Wingdings" pitchFamily="2" charset="2"/>
              <a:buChar char="v"/>
            </a:pPr>
            <a:endParaRPr lang="en-US" sz="1200" dirty="0">
              <a:solidFill>
                <a:srgbClr val="525252"/>
              </a:solidFill>
            </a:endParaRPr>
          </a:p>
          <a:p>
            <a:pPr marL="171450" indent="-171450" fontAlgn="base">
              <a:buFont typeface="Wingdings" pitchFamily="2" charset="2"/>
              <a:buChar char="v"/>
            </a:pPr>
            <a:endParaRPr lang="en-US" sz="1200" dirty="0">
              <a:solidFill>
                <a:srgbClr val="525252"/>
              </a:solidFill>
            </a:endParaRPr>
          </a:p>
          <a:p>
            <a:pPr marL="171450" indent="-171450" fontAlgn="base">
              <a:buFont typeface="Wingdings" pitchFamily="2" charset="2"/>
              <a:buChar char="v"/>
            </a:pPr>
            <a:endParaRPr lang="en-US" sz="1200" dirty="0">
              <a:solidFill>
                <a:srgbClr val="525252"/>
              </a:solidFill>
            </a:endParaRPr>
          </a:p>
          <a:p>
            <a:pPr marL="171450" indent="-171450" fontAlgn="base">
              <a:buFont typeface="Wingdings" pitchFamily="2" charset="2"/>
              <a:buChar char="v"/>
            </a:pPr>
            <a:endParaRPr lang="en-US" sz="1200" dirty="0">
              <a:solidFill>
                <a:srgbClr val="525252"/>
              </a:solidFill>
            </a:endParaRPr>
          </a:p>
          <a:p>
            <a:pPr marL="171450" indent="-171450" fontAlgn="base">
              <a:buFont typeface="Wingdings" pitchFamily="2" charset="2"/>
              <a:buChar char="v"/>
            </a:pPr>
            <a:endParaRPr lang="en-US" sz="1200" dirty="0">
              <a:solidFill>
                <a:srgbClr val="525252"/>
              </a:solidFill>
            </a:endParaRPr>
          </a:p>
          <a:p>
            <a:pPr marL="171450" indent="-171450" fontAlgn="base">
              <a:buFont typeface="Wingdings" pitchFamily="2" charset="2"/>
              <a:buChar char="v"/>
            </a:pPr>
            <a:endParaRPr lang="en-US" sz="1200" dirty="0"/>
          </a:p>
          <a:p>
            <a:pPr marL="171450" indent="-171450" fontAlgn="base">
              <a:buFont typeface="Wingdings" pitchFamily="2" charset="2"/>
              <a:buChar char="v"/>
            </a:pPr>
            <a:endParaRPr lang="en-US" sz="1200" dirty="0"/>
          </a:p>
          <a:p>
            <a:pPr marL="171450" indent="-171450" fontAlgn="base">
              <a:buFont typeface="Wingdings" pitchFamily="2" charset="2"/>
              <a:buChar char="v"/>
            </a:pPr>
            <a:endParaRPr lang="en-US" sz="1200" dirty="0"/>
          </a:p>
          <a:p>
            <a:pPr marL="171450" indent="-171450" fontAlgn="base">
              <a:buFont typeface="Wingdings" pitchFamily="2" charset="2"/>
              <a:buChar char="v"/>
            </a:pPr>
            <a:endParaRPr lang="en-US" sz="1200" dirty="0"/>
          </a:p>
          <a:p>
            <a:pPr marL="171450" indent="-171450" fontAlgn="base">
              <a:buFont typeface="Wingdings" pitchFamily="2" charset="2"/>
              <a:buChar char="v"/>
            </a:pPr>
            <a:endParaRPr lang="en-US" sz="1200" dirty="0"/>
          </a:p>
          <a:p>
            <a:pPr fontAlgn="base"/>
            <a:endParaRPr lang="en-US" sz="1200" dirty="0">
              <a:latin typeface="Roboto"/>
              <a:ea typeface="Roboto"/>
              <a:cs typeface="Roboto"/>
              <a:sym typeface="Roboto"/>
            </a:endParaRPr>
          </a:p>
          <a:p>
            <a:pPr lvl="0">
              <a:lnSpc>
                <a:spcPct val="115000"/>
              </a:lnSpc>
              <a:buClr>
                <a:schemeClr val="dk1"/>
              </a:buClr>
              <a:buSzPts val="1100"/>
            </a:pPr>
            <a:endParaRPr lang="en-US" dirty="0">
              <a:sym typeface="Roboto"/>
            </a:endParaRPr>
          </a:p>
        </p:txBody>
      </p:sp>
      <p:sp>
        <p:nvSpPr>
          <p:cNvPr id="2" name="Slide Number Placeholder 1">
            <a:extLst>
              <a:ext uri="{FF2B5EF4-FFF2-40B4-BE49-F238E27FC236}">
                <a16:creationId xmlns:a16="http://schemas.microsoft.com/office/drawing/2014/main" id="{E6381DCA-F958-FA4B-B840-F5E7AAE34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14</a:t>
            </a:fld>
            <a:endParaRPr lang="en"/>
          </a:p>
        </p:txBody>
      </p:sp>
      <p:sp>
        <p:nvSpPr>
          <p:cNvPr id="8" name="Shape 323">
            <a:extLst>
              <a:ext uri="{FF2B5EF4-FFF2-40B4-BE49-F238E27FC236}">
                <a16:creationId xmlns:a16="http://schemas.microsoft.com/office/drawing/2014/main" id="{FDDAE40F-8442-0049-BB18-676C7D762833}"/>
              </a:ext>
            </a:extLst>
          </p:cNvPr>
          <p:cNvSpPr txBox="1"/>
          <p:nvPr/>
        </p:nvSpPr>
        <p:spPr>
          <a:xfrm>
            <a:off x="4922370" y="924038"/>
            <a:ext cx="3118374" cy="1335068"/>
          </a:xfrm>
          <a:prstGeom prst="rect">
            <a:avLst/>
          </a:prstGeom>
          <a:solidFill>
            <a:schemeClr val="accent4">
              <a:lumMod val="20000"/>
              <a:lumOff val="80000"/>
            </a:schemeClr>
          </a:solidFill>
          <a:ln>
            <a:noFill/>
          </a:ln>
        </p:spPr>
        <p:txBody>
          <a:bodyPr spcFirstLastPara="1" wrap="square" lIns="91425" tIns="91425" rIns="91425" bIns="91425" anchor="t" anchorCtr="0">
            <a:noAutofit/>
          </a:bodyPr>
          <a:lstStyle/>
          <a:p>
            <a:pPr lvl="0">
              <a:buClr>
                <a:schemeClr val="dk1"/>
              </a:buClr>
              <a:buSzPts val="1100"/>
            </a:pPr>
            <a:r>
              <a:rPr lang="en-US" sz="1050" dirty="0">
                <a:latin typeface="Courier New"/>
                <a:ea typeface="Courier New"/>
                <a:cs typeface="Courier New"/>
                <a:sym typeface="Courier New"/>
              </a:rPr>
              <a:t>SELECT </a:t>
            </a:r>
            <a:r>
              <a:rPr lang="en-US" sz="1050" dirty="0" err="1">
                <a:latin typeface="Courier New"/>
                <a:ea typeface="Courier New"/>
                <a:cs typeface="Courier New"/>
                <a:sym typeface="Courier New"/>
              </a:rPr>
              <a:t>page_name</a:t>
            </a:r>
            <a:r>
              <a:rPr lang="en-US" sz="1050" dirty="0">
                <a:latin typeface="Courier New"/>
                <a:ea typeface="Courier New"/>
                <a:cs typeface="Courier New"/>
                <a:sym typeface="Courier New"/>
              </a:rPr>
              <a:t> AS 'Page’, </a:t>
            </a:r>
          </a:p>
          <a:p>
            <a:pPr lvl="0">
              <a:buClr>
                <a:schemeClr val="dk1"/>
              </a:buClr>
              <a:buSzPts val="1100"/>
            </a:pPr>
            <a:r>
              <a:rPr lang="en-US" sz="1050" dirty="0">
                <a:latin typeface="Courier New"/>
                <a:ea typeface="Courier New"/>
                <a:cs typeface="Courier New"/>
                <a:sym typeface="Courier New"/>
              </a:rPr>
              <a:t>COUNT(*) AS 'Visits per page'</a:t>
            </a:r>
          </a:p>
          <a:p>
            <a:pPr lvl="0">
              <a:buClr>
                <a:schemeClr val="dk1"/>
              </a:buClr>
              <a:buSzPts val="1100"/>
            </a:pPr>
            <a:r>
              <a:rPr lang="en-US" sz="1050" dirty="0">
                <a:latin typeface="Courier New"/>
                <a:ea typeface="Courier New"/>
                <a:cs typeface="Courier New"/>
                <a:sym typeface="Courier New"/>
              </a:rPr>
              <a:t>FROM </a:t>
            </a:r>
            <a:r>
              <a:rPr lang="en-US" sz="1050" dirty="0" err="1">
                <a:latin typeface="Courier New"/>
                <a:ea typeface="Courier New"/>
                <a:cs typeface="Courier New"/>
                <a:sym typeface="Courier New"/>
              </a:rPr>
              <a:t>page_visits</a:t>
            </a:r>
            <a:endParaRPr lang="en-US" sz="1050" dirty="0">
              <a:latin typeface="Courier New"/>
              <a:ea typeface="Courier New"/>
              <a:cs typeface="Courier New"/>
              <a:sym typeface="Courier New"/>
            </a:endParaRPr>
          </a:p>
          <a:p>
            <a:pPr lvl="0">
              <a:buClr>
                <a:schemeClr val="dk1"/>
              </a:buClr>
              <a:buSzPts val="1100"/>
            </a:pPr>
            <a:r>
              <a:rPr lang="en-US" sz="1050" dirty="0">
                <a:latin typeface="Courier New"/>
                <a:ea typeface="Courier New"/>
                <a:cs typeface="Courier New"/>
                <a:sym typeface="Courier New"/>
              </a:rPr>
              <a:t>GROUP BY 1;</a:t>
            </a:r>
            <a:endParaRPr sz="1050" dirty="0">
              <a:latin typeface="Courier New"/>
              <a:ea typeface="Courier New"/>
              <a:cs typeface="Courier New"/>
              <a:sym typeface="Courier New"/>
            </a:endParaRPr>
          </a:p>
        </p:txBody>
      </p:sp>
      <p:graphicFrame>
        <p:nvGraphicFramePr>
          <p:cNvPr id="9" name="Shape 332">
            <a:extLst>
              <a:ext uri="{FF2B5EF4-FFF2-40B4-BE49-F238E27FC236}">
                <a16:creationId xmlns:a16="http://schemas.microsoft.com/office/drawing/2014/main" id="{AD7533B2-7B2A-6C43-BDFE-33C21C8B102F}"/>
              </a:ext>
            </a:extLst>
          </p:cNvPr>
          <p:cNvGraphicFramePr/>
          <p:nvPr>
            <p:extLst>
              <p:ext uri="{D42A27DB-BD31-4B8C-83A1-F6EECF244321}">
                <p14:modId xmlns:p14="http://schemas.microsoft.com/office/powerpoint/2010/main" val="1134211289"/>
              </p:ext>
            </p:extLst>
          </p:nvPr>
        </p:nvGraphicFramePr>
        <p:xfrm>
          <a:off x="4922370" y="2451175"/>
          <a:ext cx="3226548" cy="2212043"/>
        </p:xfrm>
        <a:graphic>
          <a:graphicData uri="http://schemas.openxmlformats.org/drawingml/2006/table">
            <a:tbl>
              <a:tblPr>
                <a:noFill/>
                <a:tableStyleId>{8628B589-4659-4227-9C68-565DD4A46BFE}</a:tableStyleId>
              </a:tblPr>
              <a:tblGrid>
                <a:gridCol w="1843219">
                  <a:extLst>
                    <a:ext uri="{9D8B030D-6E8A-4147-A177-3AD203B41FA5}">
                      <a16:colId xmlns:a16="http://schemas.microsoft.com/office/drawing/2014/main" val="20000"/>
                    </a:ext>
                  </a:extLst>
                </a:gridCol>
                <a:gridCol w="1383329">
                  <a:extLst>
                    <a:ext uri="{9D8B030D-6E8A-4147-A177-3AD203B41FA5}">
                      <a16:colId xmlns:a16="http://schemas.microsoft.com/office/drawing/2014/main" val="20001"/>
                    </a:ext>
                  </a:extLst>
                </a:gridCol>
              </a:tblGrid>
              <a:tr h="624255">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Page</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algn="ctr"/>
                      <a:r>
                        <a:rPr lang="en-US" sz="1200" b="1" i="0" dirty="0">
                          <a:solidFill>
                            <a:schemeClr val="bg1"/>
                          </a:solidFill>
                          <a:effectLst/>
                          <a:latin typeface="Courier New" panose="02070309020205020404" pitchFamily="49" charset="0"/>
                          <a:cs typeface="Courier New" panose="02070309020205020404" pitchFamily="49" charset="0"/>
                        </a:rPr>
                        <a:t>Visits per page</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396947">
                <a:tc>
                  <a:txBody>
                    <a:bodyPr/>
                    <a:lstStyle/>
                    <a:p>
                      <a:pPr algn="ctr"/>
                      <a:r>
                        <a:rPr lang="en-US" dirty="0">
                          <a:solidFill>
                            <a:srgbClr val="525252"/>
                          </a:solidFill>
                          <a:effectLst/>
                        </a:rPr>
                        <a:t>1 - </a:t>
                      </a:r>
                      <a:r>
                        <a:rPr lang="en-US" dirty="0" err="1">
                          <a:solidFill>
                            <a:srgbClr val="525252"/>
                          </a:solidFill>
                          <a:effectLst/>
                        </a:rPr>
                        <a:t>landing_page</a:t>
                      </a:r>
                      <a:endParaRPr lang="en-US" dirty="0">
                        <a:solidFill>
                          <a:srgbClr val="525252"/>
                        </a:solidFill>
                        <a:effectLst/>
                      </a:endParaRP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a:solidFill>
                            <a:srgbClr val="525252"/>
                          </a:solidFill>
                          <a:effectLst/>
                        </a:rPr>
                        <a:t>2000</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96947">
                <a:tc>
                  <a:txBody>
                    <a:bodyPr/>
                    <a:lstStyle/>
                    <a:p>
                      <a:pPr algn="ctr"/>
                      <a:r>
                        <a:rPr lang="en-US">
                          <a:solidFill>
                            <a:srgbClr val="525252"/>
                          </a:solidFill>
                          <a:effectLst/>
                        </a:rPr>
                        <a:t>2 - shopping_cart</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a:solidFill>
                            <a:srgbClr val="525252"/>
                          </a:solidFill>
                          <a:effectLst/>
                        </a:rPr>
                        <a:t>1900</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extLst>
                  <a:ext uri="{0D108BD9-81ED-4DB2-BD59-A6C34878D82A}">
                    <a16:rowId xmlns:a16="http://schemas.microsoft.com/office/drawing/2014/main" val="1522971037"/>
                  </a:ext>
                </a:extLst>
              </a:tr>
              <a:tr h="396947">
                <a:tc>
                  <a:txBody>
                    <a:bodyPr/>
                    <a:lstStyle/>
                    <a:p>
                      <a:pPr algn="ctr"/>
                      <a:r>
                        <a:rPr lang="en-US">
                          <a:solidFill>
                            <a:srgbClr val="525252"/>
                          </a:solidFill>
                          <a:effectLst/>
                        </a:rPr>
                        <a:t>3 - checkout</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a:solidFill>
                            <a:srgbClr val="525252"/>
                          </a:solidFill>
                          <a:effectLst/>
                        </a:rPr>
                        <a:t>1431</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extLst>
                  <a:ext uri="{0D108BD9-81ED-4DB2-BD59-A6C34878D82A}">
                    <a16:rowId xmlns:a16="http://schemas.microsoft.com/office/drawing/2014/main" val="1071976994"/>
                  </a:ext>
                </a:extLst>
              </a:tr>
              <a:tr h="396947">
                <a:tc>
                  <a:txBody>
                    <a:bodyPr/>
                    <a:lstStyle/>
                    <a:p>
                      <a:pPr algn="ctr"/>
                      <a:r>
                        <a:rPr lang="en-US">
                          <a:solidFill>
                            <a:srgbClr val="525252"/>
                          </a:solidFill>
                          <a:effectLst/>
                        </a:rPr>
                        <a:t>4 - purchase</a:t>
                      </a:r>
                    </a:p>
                  </a:txBody>
                  <a:tcPr anchor="ctr">
                    <a:lnT w="9525" cap="flat" cmpd="sng">
                      <a:solidFill>
                        <a:srgbClr val="9E9E9E"/>
                      </a:solidFill>
                      <a:prstDash val="solid"/>
                      <a:round/>
                      <a:headEnd type="none" w="sm" len="sm"/>
                      <a:tailEnd type="none" w="sm" len="sm"/>
                    </a:lnT>
                  </a:tcPr>
                </a:tc>
                <a:tc>
                  <a:txBody>
                    <a:bodyPr/>
                    <a:lstStyle/>
                    <a:p>
                      <a:pPr algn="ctr"/>
                      <a:r>
                        <a:rPr lang="en-US" dirty="0">
                          <a:solidFill>
                            <a:srgbClr val="525252"/>
                          </a:solidFill>
                          <a:effectLst/>
                        </a:rPr>
                        <a:t>361</a:t>
                      </a:r>
                    </a:p>
                  </a:txBody>
                  <a:tcPr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2075505875"/>
                  </a:ext>
                </a:extLst>
              </a:tr>
            </a:tbl>
          </a:graphicData>
        </a:graphic>
      </p:graphicFrame>
    </p:spTree>
    <p:extLst>
      <p:ext uri="{BB962C8B-B14F-4D97-AF65-F5344CB8AC3E}">
        <p14:creationId xmlns:p14="http://schemas.microsoft.com/office/powerpoint/2010/main" val="33180117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1039905" y="1444438"/>
            <a:ext cx="7252447" cy="2057400"/>
          </a:xfrm>
          <a:prstGeom prst="rect">
            <a:avLst/>
          </a:prstGeom>
          <a:noFill/>
          <a:ln>
            <a:noFill/>
          </a:ln>
        </p:spPr>
        <p:txBody>
          <a:bodyPr spcFirstLastPara="1" wrap="square" lIns="91425" tIns="91425" rIns="91425" bIns="91425" anchor="ctr" anchorCtr="0">
            <a:noAutofit/>
          </a:bodyPr>
          <a:lstStyle/>
          <a:p>
            <a:pPr marL="76200" lvl="0">
              <a:lnSpc>
                <a:spcPct val="150000"/>
              </a:lnSpc>
              <a:spcBef>
                <a:spcPts val="1100"/>
              </a:spcBef>
              <a:buClr>
                <a:srgbClr val="222222"/>
              </a:buClr>
              <a:buSzPts val="2400"/>
            </a:pPr>
            <a:r>
              <a:rPr lang="en" sz="3600" dirty="0">
                <a:solidFill>
                  <a:schemeClr val="lt1"/>
                </a:solidFill>
                <a:latin typeface="Roboto Black"/>
                <a:ea typeface="Roboto Black"/>
                <a:cs typeface="Roboto Black"/>
                <a:sym typeface="Roboto Black"/>
              </a:rPr>
              <a:t>4. </a:t>
            </a:r>
            <a:r>
              <a:rPr lang="en" sz="3600" dirty="0">
                <a:solidFill>
                  <a:schemeClr val="lt1"/>
                </a:solidFill>
                <a:latin typeface="Roboto Black"/>
                <a:ea typeface="Roboto Black"/>
                <a:sym typeface="Roboto"/>
              </a:rPr>
              <a:t>Campaign Recommendations</a:t>
            </a:r>
          </a:p>
          <a:p>
            <a:pPr algn="ctr"/>
            <a:endParaRPr dirty="0"/>
          </a:p>
        </p:txBody>
      </p:sp>
    </p:spTree>
    <p:extLst>
      <p:ext uri="{BB962C8B-B14F-4D97-AF65-F5344CB8AC3E}">
        <p14:creationId xmlns:p14="http://schemas.microsoft.com/office/powerpoint/2010/main" val="31395394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86437"/>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4.1 Campaign Recommendations</a:t>
            </a:r>
            <a:endParaRPr sz="2400" b="1" dirty="0">
              <a:solidFill>
                <a:srgbClr val="295269"/>
              </a:solidFill>
              <a:latin typeface="Roboto"/>
              <a:ea typeface="Roboto"/>
              <a:cs typeface="Roboto"/>
              <a:sym typeface="Roboto"/>
            </a:endParaRPr>
          </a:p>
        </p:txBody>
      </p:sp>
      <p:sp>
        <p:nvSpPr>
          <p:cNvPr id="324" name="Shape 324"/>
          <p:cNvSpPr txBox="1"/>
          <p:nvPr/>
        </p:nvSpPr>
        <p:spPr>
          <a:xfrm>
            <a:off x="411057" y="924036"/>
            <a:ext cx="4528495" cy="383475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fontAlgn="base"/>
            <a:r>
              <a:rPr lang="en-US" dirty="0" err="1"/>
              <a:t>CoolTShirts</a:t>
            </a:r>
            <a:r>
              <a:rPr lang="en-US" dirty="0"/>
              <a:t> can re-invest in 5 campaigns. Which should they pick and why?</a:t>
            </a:r>
          </a:p>
          <a:p>
            <a:pPr fontAlgn="base"/>
            <a:endParaRPr lang="en-US" dirty="0"/>
          </a:p>
          <a:p>
            <a:pPr fontAlgn="base"/>
            <a:r>
              <a:rPr lang="en-US" dirty="0"/>
              <a:t>Depending on the goal that CTS wishes to attain, here are a few recommendations, in this order, to re-invest in the 5 campaigns:</a:t>
            </a:r>
          </a:p>
          <a:p>
            <a:pPr fontAlgn="base"/>
            <a:endParaRPr lang="en-US" dirty="0"/>
          </a:p>
          <a:p>
            <a:pPr marL="228600" indent="-228600" fontAlgn="base">
              <a:buAutoNum type="arabicPeriod"/>
            </a:pPr>
            <a:r>
              <a:rPr lang="en-US" dirty="0"/>
              <a:t>To increase company/product awareness among consumers and purchase volume - C1, C2, C5, C6, C7</a:t>
            </a:r>
          </a:p>
          <a:p>
            <a:pPr marL="228600" indent="-228600" fontAlgn="base">
              <a:buAutoNum type="arabicPeriod"/>
            </a:pPr>
            <a:endParaRPr lang="en-US" dirty="0"/>
          </a:p>
          <a:p>
            <a:pPr marL="228600" indent="-228600" fontAlgn="base">
              <a:buAutoNum type="arabicPeriod"/>
            </a:pPr>
            <a:r>
              <a:rPr lang="en-US" dirty="0"/>
              <a:t>To increase purchase only – C3, C4b, C5, C6, C7</a:t>
            </a:r>
          </a:p>
          <a:p>
            <a:pPr marL="228600" indent="-228600" fontAlgn="base">
              <a:buAutoNum type="arabicPeriod"/>
            </a:pPr>
            <a:endParaRPr lang="en-US" dirty="0"/>
          </a:p>
          <a:p>
            <a:pPr marL="228600" indent="-228600" fontAlgn="base">
              <a:buAutoNum type="arabicPeriod"/>
            </a:pPr>
            <a:r>
              <a:rPr lang="en-US" dirty="0"/>
              <a:t>To increase last touch attribution only – C3, C4a, C5, C6, C7</a:t>
            </a:r>
          </a:p>
          <a:p>
            <a:pPr fontAlgn="base"/>
            <a:r>
              <a:rPr lang="en-US" sz="1200" dirty="0"/>
              <a:t>	</a:t>
            </a:r>
          </a:p>
          <a:p>
            <a:pPr marL="171450" indent="-171450" fontAlgn="base">
              <a:buFont typeface="Wingdings" pitchFamily="2" charset="2"/>
              <a:buChar char="v"/>
            </a:pPr>
            <a:endParaRPr lang="en-US" sz="1200" dirty="0"/>
          </a:p>
          <a:p>
            <a:pPr marL="171450" indent="-171450" fontAlgn="base">
              <a:buFont typeface="Wingdings" pitchFamily="2" charset="2"/>
              <a:buChar char="v"/>
            </a:pPr>
            <a:endParaRPr lang="en-US" sz="1200" dirty="0"/>
          </a:p>
          <a:p>
            <a:pPr fontAlgn="base"/>
            <a:endParaRPr lang="en-US" sz="1200" dirty="0">
              <a:latin typeface="Roboto"/>
              <a:ea typeface="Roboto"/>
              <a:cs typeface="Roboto"/>
              <a:sym typeface="Roboto"/>
            </a:endParaRPr>
          </a:p>
          <a:p>
            <a:pPr lvl="0">
              <a:lnSpc>
                <a:spcPct val="115000"/>
              </a:lnSpc>
              <a:buClr>
                <a:schemeClr val="dk1"/>
              </a:buClr>
              <a:buSzPts val="1100"/>
            </a:pPr>
            <a:endParaRPr lang="en-US" dirty="0">
              <a:sym typeface="Roboto"/>
            </a:endParaRPr>
          </a:p>
        </p:txBody>
      </p:sp>
      <p:sp>
        <p:nvSpPr>
          <p:cNvPr id="2" name="Slide Number Placeholder 1">
            <a:extLst>
              <a:ext uri="{FF2B5EF4-FFF2-40B4-BE49-F238E27FC236}">
                <a16:creationId xmlns:a16="http://schemas.microsoft.com/office/drawing/2014/main" id="{E6381DCA-F958-FA4B-B840-F5E7AAE34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16</a:t>
            </a:fld>
            <a:endParaRPr lang="en"/>
          </a:p>
        </p:txBody>
      </p:sp>
      <p:graphicFrame>
        <p:nvGraphicFramePr>
          <p:cNvPr id="9" name="Shape 332">
            <a:extLst>
              <a:ext uri="{FF2B5EF4-FFF2-40B4-BE49-F238E27FC236}">
                <a16:creationId xmlns:a16="http://schemas.microsoft.com/office/drawing/2014/main" id="{AD7533B2-7B2A-6C43-BDFE-33C21C8B102F}"/>
              </a:ext>
            </a:extLst>
          </p:cNvPr>
          <p:cNvGraphicFramePr/>
          <p:nvPr>
            <p:extLst>
              <p:ext uri="{D42A27DB-BD31-4B8C-83A1-F6EECF244321}">
                <p14:modId xmlns:p14="http://schemas.microsoft.com/office/powerpoint/2010/main" val="2416905961"/>
              </p:ext>
            </p:extLst>
          </p:nvPr>
        </p:nvGraphicFramePr>
        <p:xfrm>
          <a:off x="5021048" y="2406086"/>
          <a:ext cx="3451410" cy="2352709"/>
        </p:xfrm>
        <a:graphic>
          <a:graphicData uri="http://schemas.openxmlformats.org/drawingml/2006/table">
            <a:tbl>
              <a:tblPr>
                <a:noFill/>
                <a:tableStyleId>{8628B589-4659-4227-9C68-565DD4A46BFE}</a:tableStyleId>
              </a:tblPr>
              <a:tblGrid>
                <a:gridCol w="985838">
                  <a:extLst>
                    <a:ext uri="{9D8B030D-6E8A-4147-A177-3AD203B41FA5}">
                      <a16:colId xmlns:a16="http://schemas.microsoft.com/office/drawing/2014/main" val="1115809928"/>
                    </a:ext>
                  </a:extLst>
                </a:gridCol>
                <a:gridCol w="985838">
                  <a:extLst>
                    <a:ext uri="{9D8B030D-6E8A-4147-A177-3AD203B41FA5}">
                      <a16:colId xmlns:a16="http://schemas.microsoft.com/office/drawing/2014/main" val="20000"/>
                    </a:ext>
                  </a:extLst>
                </a:gridCol>
                <a:gridCol w="739867">
                  <a:extLst>
                    <a:ext uri="{9D8B030D-6E8A-4147-A177-3AD203B41FA5}">
                      <a16:colId xmlns:a16="http://schemas.microsoft.com/office/drawing/2014/main" val="20001"/>
                    </a:ext>
                  </a:extLst>
                </a:gridCol>
                <a:gridCol w="739867">
                  <a:extLst>
                    <a:ext uri="{9D8B030D-6E8A-4147-A177-3AD203B41FA5}">
                      <a16:colId xmlns:a16="http://schemas.microsoft.com/office/drawing/2014/main" val="807804636"/>
                    </a:ext>
                  </a:extLst>
                </a:gridCol>
              </a:tblGrid>
              <a:tr h="512645">
                <a:tc>
                  <a:txBody>
                    <a:bodyPr/>
                    <a:lstStyle/>
                    <a:p>
                      <a:pPr algn="ctr"/>
                      <a:r>
                        <a:rPr lang="en-US" sz="900" b="1" i="0" dirty="0">
                          <a:solidFill>
                            <a:schemeClr val="bg1"/>
                          </a:solidFill>
                          <a:effectLst/>
                          <a:latin typeface="Courier New" panose="02070309020205020404" pitchFamily="49" charset="0"/>
                          <a:cs typeface="Courier New" panose="02070309020205020404" pitchFamily="49" charset="0"/>
                        </a:rPr>
                        <a:t>ID</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algn="ctr"/>
                      <a:r>
                        <a:rPr lang="en-US" sz="900" b="1" i="0" dirty="0">
                          <a:solidFill>
                            <a:schemeClr val="bg1"/>
                          </a:solidFill>
                          <a:effectLst/>
                          <a:latin typeface="Courier New" panose="02070309020205020404" pitchFamily="49" charset="0"/>
                          <a:cs typeface="Courier New" panose="02070309020205020404" pitchFamily="49" charset="0"/>
                        </a:rPr>
                        <a:t>Campaign</a:t>
                      </a:r>
                    </a:p>
                  </a:txBody>
                  <a:tcPr anchor="ctr">
                    <a:lnL w="9525" cap="flat" cmpd="sng" algn="ctr">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algn="ctr"/>
                      <a:r>
                        <a:rPr lang="en-US" sz="900" b="1" i="0" dirty="0">
                          <a:solidFill>
                            <a:schemeClr val="bg1"/>
                          </a:solidFill>
                          <a:effectLst/>
                          <a:latin typeface="Courier New" panose="02070309020205020404" pitchFamily="49" charset="0"/>
                          <a:cs typeface="Courier New" panose="02070309020205020404" pitchFamily="49" charset="0"/>
                        </a:rPr>
                        <a:t>Total Last Touches</a:t>
                      </a:r>
                    </a:p>
                  </a:txBody>
                  <a:tcPr anchor="ctr">
                    <a:lnL w="9525" cap="flat" cmpd="sng">
                      <a:solidFill>
                        <a:srgbClr val="9E9E9E"/>
                      </a:solidFill>
                      <a:prstDash val="solid"/>
                      <a:round/>
                      <a:headEnd type="none" w="sm" len="sm"/>
                      <a:tailEnd type="none" w="sm" len="sm"/>
                    </a:lnL>
                    <a:lnR w="9525" cap="flat" cmpd="sng" algn="ctr">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900" b="1" i="0" dirty="0">
                          <a:solidFill>
                            <a:schemeClr val="bg1"/>
                          </a:solidFill>
                          <a:effectLst/>
                          <a:latin typeface="Courier New" panose="02070309020205020404" pitchFamily="49" charset="0"/>
                          <a:cs typeface="Courier New" panose="02070309020205020404" pitchFamily="49" charset="0"/>
                        </a:rPr>
                        <a:t>Last Touch At Purchase</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373716">
                <a:tc>
                  <a:txBody>
                    <a:bodyPr/>
                    <a:lstStyle/>
                    <a:p>
                      <a:pPr algn="ctr"/>
                      <a:r>
                        <a:rPr lang="en-US" sz="700" dirty="0">
                          <a:solidFill>
                            <a:srgbClr val="525252"/>
                          </a:solidFill>
                          <a:effectLst/>
                        </a:rPr>
                        <a:t>C3</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dirty="0">
                          <a:solidFill>
                            <a:srgbClr val="525252"/>
                          </a:solidFill>
                          <a:effectLst/>
                        </a:rPr>
                        <a:t>ten-crazy-cool-</a:t>
                      </a:r>
                      <a:r>
                        <a:rPr lang="en-US" sz="700" dirty="0" err="1">
                          <a:solidFill>
                            <a:srgbClr val="525252"/>
                          </a:solidFill>
                          <a:effectLst/>
                        </a:rPr>
                        <a:t>tshirts</a:t>
                      </a:r>
                      <a:r>
                        <a:rPr lang="en-US" sz="700" dirty="0">
                          <a:solidFill>
                            <a:srgbClr val="525252"/>
                          </a:solidFill>
                          <a:effectLst/>
                        </a:rPr>
                        <a:t>-facts</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dirty="0">
                          <a:solidFill>
                            <a:srgbClr val="525252"/>
                          </a:solidFill>
                          <a:effectLst/>
                        </a:rPr>
                        <a:t>190</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700" b="0" i="0" u="none" strike="noStrike" cap="none" dirty="0">
                          <a:solidFill>
                            <a:srgbClr val="525252"/>
                          </a:solidFill>
                          <a:effectLst/>
                          <a:latin typeface="Arial"/>
                          <a:cs typeface="Arial"/>
                          <a:sym typeface="Arial"/>
                        </a:rPr>
                        <a:t>9</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138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700" dirty="0">
                          <a:solidFill>
                            <a:srgbClr val="00B0F0"/>
                          </a:solidFill>
                          <a:effectLst/>
                        </a:rPr>
                        <a:t>C4a</a:t>
                      </a:r>
                      <a:r>
                        <a:rPr lang="en-US" sz="700" dirty="0">
                          <a:solidFill>
                            <a:srgbClr val="525252"/>
                          </a:solidFill>
                          <a:effectLst/>
                        </a:rPr>
                        <a:t> | C4b</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700" dirty="0">
                          <a:solidFill>
                            <a:srgbClr val="00B0F0"/>
                          </a:solidFill>
                          <a:effectLst/>
                        </a:rPr>
                        <a:t>getting-to-know-cool-</a:t>
                      </a:r>
                      <a:r>
                        <a:rPr lang="en-US" sz="700" dirty="0" err="1">
                          <a:solidFill>
                            <a:srgbClr val="00B0F0"/>
                          </a:solidFill>
                          <a:effectLst/>
                        </a:rPr>
                        <a:t>tshirts</a:t>
                      </a:r>
                      <a:r>
                        <a:rPr lang="en-US" sz="700" dirty="0">
                          <a:solidFill>
                            <a:srgbClr val="525252"/>
                          </a:solidFill>
                          <a:effectLst/>
                        </a:rPr>
                        <a:t> | paid-search</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dirty="0">
                          <a:solidFill>
                            <a:srgbClr val="00B0F0"/>
                          </a:solidFill>
                          <a:effectLst/>
                        </a:rPr>
                        <a:t>232</a:t>
                      </a:r>
                      <a:r>
                        <a:rPr lang="en-US" sz="700" dirty="0">
                          <a:solidFill>
                            <a:srgbClr val="525252"/>
                          </a:solidFill>
                          <a:effectLst/>
                        </a:rPr>
                        <a:t> | 178</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b="0" i="0" u="none" strike="noStrike" cap="none" dirty="0">
                          <a:solidFill>
                            <a:srgbClr val="00B0F0"/>
                          </a:solidFill>
                          <a:effectLst/>
                          <a:latin typeface="Arial"/>
                          <a:cs typeface="Arial"/>
                          <a:sym typeface="Arial"/>
                        </a:rPr>
                        <a:t>9</a:t>
                      </a:r>
                      <a:r>
                        <a:rPr lang="en-US" sz="700" b="0" i="0" u="none" strike="noStrike" cap="none" dirty="0">
                          <a:solidFill>
                            <a:srgbClr val="525252"/>
                          </a:solidFill>
                          <a:effectLst/>
                          <a:latin typeface="Arial"/>
                          <a:cs typeface="Arial"/>
                          <a:sym typeface="Arial"/>
                        </a:rPr>
                        <a:t> | 52</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extLst>
                  <a:ext uri="{0D108BD9-81ED-4DB2-BD59-A6C34878D82A}">
                    <a16:rowId xmlns:a16="http://schemas.microsoft.com/office/drawing/2014/main" val="1522971037"/>
                  </a:ext>
                </a:extLst>
              </a:tr>
              <a:tr h="334989">
                <a:tc>
                  <a:txBody>
                    <a:bodyPr/>
                    <a:lstStyle/>
                    <a:p>
                      <a:pPr algn="ctr"/>
                      <a:r>
                        <a:rPr lang="en-US" sz="700" dirty="0">
                          <a:solidFill>
                            <a:srgbClr val="525252"/>
                          </a:solidFill>
                          <a:effectLst/>
                        </a:rPr>
                        <a:t>C5</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dirty="0" err="1">
                          <a:solidFill>
                            <a:srgbClr val="525252"/>
                          </a:solidFill>
                          <a:effectLst/>
                        </a:rPr>
                        <a:t>retargetting</a:t>
                      </a:r>
                      <a:r>
                        <a:rPr lang="en-US" sz="700" dirty="0">
                          <a:solidFill>
                            <a:srgbClr val="525252"/>
                          </a:solidFill>
                          <a:effectLst/>
                        </a:rPr>
                        <a:t>-campaign</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dirty="0">
                          <a:solidFill>
                            <a:srgbClr val="525252"/>
                          </a:solidFill>
                          <a:effectLst/>
                        </a:rPr>
                        <a:t>245</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b="0" i="0" u="none" strike="noStrike" cap="none" dirty="0">
                          <a:solidFill>
                            <a:srgbClr val="525252"/>
                          </a:solidFill>
                          <a:effectLst/>
                          <a:latin typeface="Arial"/>
                          <a:cs typeface="Arial"/>
                          <a:sym typeface="Arial"/>
                        </a:rPr>
                        <a:t>54</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extLst>
                  <a:ext uri="{0D108BD9-81ED-4DB2-BD59-A6C34878D82A}">
                    <a16:rowId xmlns:a16="http://schemas.microsoft.com/office/drawing/2014/main" val="1071976994"/>
                  </a:ext>
                </a:extLst>
              </a:tr>
              <a:tr h="334989">
                <a:tc>
                  <a:txBody>
                    <a:bodyPr/>
                    <a:lstStyle/>
                    <a:p>
                      <a:pPr algn="ctr"/>
                      <a:r>
                        <a:rPr lang="en-US" sz="700" dirty="0">
                          <a:solidFill>
                            <a:srgbClr val="525252"/>
                          </a:solidFill>
                          <a:effectLst/>
                        </a:rPr>
                        <a:t>C6</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a:solidFill>
                            <a:srgbClr val="525252"/>
                          </a:solidFill>
                          <a:effectLst/>
                        </a:rPr>
                        <a:t>retargetting-ad</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dirty="0">
                          <a:solidFill>
                            <a:srgbClr val="525252"/>
                          </a:solidFill>
                          <a:effectLst/>
                        </a:rPr>
                        <a:t>443</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b="0" i="0" u="none" strike="noStrike" cap="none" dirty="0">
                          <a:solidFill>
                            <a:srgbClr val="525252"/>
                          </a:solidFill>
                          <a:effectLst/>
                          <a:latin typeface="Arial"/>
                          <a:cs typeface="Arial"/>
                          <a:sym typeface="Arial"/>
                        </a:rPr>
                        <a:t>113</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extLst>
                  <a:ext uri="{0D108BD9-81ED-4DB2-BD59-A6C34878D82A}">
                    <a16:rowId xmlns:a16="http://schemas.microsoft.com/office/drawing/2014/main" val="2075505875"/>
                  </a:ext>
                </a:extLst>
              </a:tr>
              <a:tr h="334989">
                <a:tc>
                  <a:txBody>
                    <a:bodyPr/>
                    <a:lstStyle/>
                    <a:p>
                      <a:pPr algn="ctr"/>
                      <a:r>
                        <a:rPr lang="en-US" sz="700" dirty="0">
                          <a:solidFill>
                            <a:srgbClr val="525252"/>
                          </a:solidFill>
                          <a:effectLst/>
                        </a:rPr>
                        <a:t>C7</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a:solidFill>
                            <a:srgbClr val="525252"/>
                          </a:solidFill>
                          <a:effectLst/>
                        </a:rPr>
                        <a:t>weekly-newsletter</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dirty="0">
                          <a:solidFill>
                            <a:srgbClr val="525252"/>
                          </a:solidFill>
                          <a:effectLst/>
                        </a:rPr>
                        <a:t>447</a:t>
                      </a:r>
                    </a:p>
                  </a:txBody>
                  <a:tcPr anchor="ct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tc>
                  <a:txBody>
                    <a:bodyPr/>
                    <a:lstStyle/>
                    <a:p>
                      <a:pPr algn="ctr"/>
                      <a:r>
                        <a:rPr lang="en-US" sz="700" b="0" i="0" u="none" strike="noStrike" cap="none" dirty="0">
                          <a:solidFill>
                            <a:srgbClr val="525252"/>
                          </a:solidFill>
                          <a:effectLst/>
                          <a:latin typeface="Arial"/>
                          <a:cs typeface="Arial"/>
                          <a:sym typeface="Arial"/>
                        </a:rPr>
                        <a:t>115</a:t>
                      </a:r>
                    </a:p>
                  </a:txBody>
                  <a:tcPr anchor="ctr">
                    <a:lnT w="9525" cap="flat" cmpd="sng" algn="ctr">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extLst>
                  <a:ext uri="{0D108BD9-81ED-4DB2-BD59-A6C34878D82A}">
                    <a16:rowId xmlns:a16="http://schemas.microsoft.com/office/drawing/2014/main" val="169085306"/>
                  </a:ext>
                </a:extLst>
              </a:tr>
            </a:tbl>
          </a:graphicData>
        </a:graphic>
      </p:graphicFrame>
      <p:graphicFrame>
        <p:nvGraphicFramePr>
          <p:cNvPr id="7" name="Shape 332">
            <a:extLst>
              <a:ext uri="{FF2B5EF4-FFF2-40B4-BE49-F238E27FC236}">
                <a16:creationId xmlns:a16="http://schemas.microsoft.com/office/drawing/2014/main" id="{D7C17C83-875A-7A4D-ABC4-E02A05575DD3}"/>
              </a:ext>
            </a:extLst>
          </p:cNvPr>
          <p:cNvGraphicFramePr/>
          <p:nvPr>
            <p:extLst>
              <p:ext uri="{D42A27DB-BD31-4B8C-83A1-F6EECF244321}">
                <p14:modId xmlns:p14="http://schemas.microsoft.com/office/powerpoint/2010/main" val="1137178144"/>
              </p:ext>
            </p:extLst>
          </p:nvPr>
        </p:nvGraphicFramePr>
        <p:xfrm>
          <a:off x="5021048" y="933672"/>
          <a:ext cx="3244409" cy="1399998"/>
        </p:xfrm>
        <a:graphic>
          <a:graphicData uri="http://schemas.openxmlformats.org/drawingml/2006/table">
            <a:tbl>
              <a:tblPr>
                <a:noFill/>
                <a:tableStyleId>{8628B589-4659-4227-9C68-565DD4A46BFE}</a:tableStyleId>
              </a:tblPr>
              <a:tblGrid>
                <a:gridCol w="1179572">
                  <a:extLst>
                    <a:ext uri="{9D8B030D-6E8A-4147-A177-3AD203B41FA5}">
                      <a16:colId xmlns:a16="http://schemas.microsoft.com/office/drawing/2014/main" val="2049186075"/>
                    </a:ext>
                  </a:extLst>
                </a:gridCol>
                <a:gridCol w="1179572">
                  <a:extLst>
                    <a:ext uri="{9D8B030D-6E8A-4147-A177-3AD203B41FA5}">
                      <a16:colId xmlns:a16="http://schemas.microsoft.com/office/drawing/2014/main" val="20000"/>
                    </a:ext>
                  </a:extLst>
                </a:gridCol>
                <a:gridCol w="885265">
                  <a:extLst>
                    <a:ext uri="{9D8B030D-6E8A-4147-A177-3AD203B41FA5}">
                      <a16:colId xmlns:a16="http://schemas.microsoft.com/office/drawing/2014/main" val="20001"/>
                    </a:ext>
                  </a:extLst>
                </a:gridCol>
              </a:tblGrid>
              <a:tr h="518267">
                <a:tc>
                  <a:txBody>
                    <a:bodyPr/>
                    <a:lstStyle/>
                    <a:p>
                      <a:pPr algn="ctr"/>
                      <a:r>
                        <a:rPr lang="en-US" sz="1000" b="1" i="0" dirty="0">
                          <a:solidFill>
                            <a:schemeClr val="bg1"/>
                          </a:solidFill>
                          <a:effectLst/>
                          <a:latin typeface="Courier New" panose="02070309020205020404" pitchFamily="49" charset="0"/>
                          <a:cs typeface="Courier New" panose="02070309020205020404" pitchFamily="49" charset="0"/>
                        </a:rPr>
                        <a:t>ID</a:t>
                      </a:r>
                      <a:endParaRPr lang="en-US" sz="1100" b="1" i="0" dirty="0">
                        <a:solidFill>
                          <a:schemeClr val="bg1"/>
                        </a:solidFill>
                        <a:effectLst/>
                        <a:latin typeface="Courier New" panose="02070309020205020404" pitchFamily="49" charset="0"/>
                        <a:cs typeface="Courier New" panose="02070309020205020404" pitchFamily="49" charset="0"/>
                      </a:endParaRP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algn="ctr"/>
                      <a:r>
                        <a:rPr lang="en-US" sz="1050" b="1" i="0" dirty="0">
                          <a:solidFill>
                            <a:schemeClr val="bg1"/>
                          </a:solidFill>
                          <a:effectLst/>
                          <a:latin typeface="Courier New" panose="02070309020205020404" pitchFamily="49" charset="0"/>
                          <a:cs typeface="Courier New" panose="02070309020205020404" pitchFamily="49" charset="0"/>
                        </a:rPr>
                        <a:t>Campaign</a:t>
                      </a:r>
                      <a:endParaRPr lang="en-US" sz="1100" b="1" i="0" dirty="0">
                        <a:solidFill>
                          <a:schemeClr val="bg1"/>
                        </a:solidFill>
                        <a:effectLst/>
                        <a:latin typeface="Courier New" panose="02070309020205020404" pitchFamily="49" charset="0"/>
                        <a:cs typeface="Courier New" panose="02070309020205020404" pitchFamily="49" charset="0"/>
                      </a:endParaRPr>
                    </a:p>
                  </a:txBody>
                  <a:tcPr anchor="ctr">
                    <a:lnL w="9525" cap="flat" cmpd="sng" algn="ctr">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algn="ctr"/>
                      <a:r>
                        <a:rPr lang="en-US" sz="1050" b="1" i="0" dirty="0">
                          <a:solidFill>
                            <a:schemeClr val="bg1"/>
                          </a:solidFill>
                          <a:effectLst/>
                          <a:latin typeface="Courier New" panose="02070309020205020404" pitchFamily="49" charset="0"/>
                          <a:cs typeface="Courier New" panose="02070309020205020404" pitchFamily="49" charset="0"/>
                        </a:rPr>
                        <a:t>Total</a:t>
                      </a:r>
                      <a:r>
                        <a:rPr lang="en-US" sz="1050" dirty="0">
                          <a:solidFill>
                            <a:schemeClr val="bg1"/>
                          </a:solidFill>
                          <a:effectLst/>
                        </a:rPr>
                        <a:t> </a:t>
                      </a:r>
                      <a:r>
                        <a:rPr lang="en-US" sz="1050" b="1" i="0" dirty="0">
                          <a:solidFill>
                            <a:schemeClr val="bg1"/>
                          </a:solidFill>
                          <a:effectLst/>
                          <a:latin typeface="Courier New" panose="02070309020205020404" pitchFamily="49" charset="0"/>
                          <a:cs typeface="Courier New" panose="02070309020205020404" pitchFamily="49" charset="0"/>
                        </a:rPr>
                        <a:t>First Touches</a:t>
                      </a:r>
                    </a:p>
                  </a:txBody>
                  <a:tcPr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355284">
                <a:tc>
                  <a:txBody>
                    <a:bodyPr/>
                    <a:lstStyle/>
                    <a:p>
                      <a:pPr algn="ctr"/>
                      <a:r>
                        <a:rPr lang="en-US" sz="900" dirty="0">
                          <a:solidFill>
                            <a:srgbClr val="525252"/>
                          </a:solidFill>
                          <a:effectLst/>
                        </a:rPr>
                        <a:t>C1</a:t>
                      </a:r>
                    </a:p>
                  </a:txBody>
                  <a:tcPr anchor="ctr">
                    <a:lnT w="9525" cap="flat" cmpd="sng" algn="ctr">
                      <a:solidFill>
                        <a:srgbClr val="9E9E9E"/>
                      </a:solidFill>
                      <a:prstDash val="solid"/>
                      <a:round/>
                      <a:headEnd type="none" w="sm" len="sm"/>
                      <a:tailEnd type="none" w="sm" len="sm"/>
                    </a:lnT>
                  </a:tcPr>
                </a:tc>
                <a:tc>
                  <a:txBody>
                    <a:bodyPr/>
                    <a:lstStyle/>
                    <a:p>
                      <a:pPr algn="ctr"/>
                      <a:r>
                        <a:rPr lang="en-US" sz="900" dirty="0">
                          <a:solidFill>
                            <a:srgbClr val="525252"/>
                          </a:solidFill>
                          <a:effectLst/>
                        </a:rPr>
                        <a:t>getting-to-know-cool-</a:t>
                      </a:r>
                      <a:r>
                        <a:rPr lang="en-US" sz="900" dirty="0" err="1">
                          <a:solidFill>
                            <a:srgbClr val="525252"/>
                          </a:solidFill>
                          <a:effectLst/>
                        </a:rPr>
                        <a:t>tshirts</a:t>
                      </a:r>
                      <a:endParaRPr lang="en-US" sz="900" dirty="0">
                        <a:solidFill>
                          <a:srgbClr val="525252"/>
                        </a:solidFill>
                        <a:effectLst/>
                      </a:endParaRPr>
                    </a:p>
                  </a:txBody>
                  <a:tcPr anchor="ctr">
                    <a:lnT w="9525" cap="flat" cmpd="sng" algn="ctr">
                      <a:solidFill>
                        <a:srgbClr val="9E9E9E"/>
                      </a:solidFill>
                      <a:prstDash val="solid"/>
                      <a:round/>
                      <a:headEnd type="none" w="sm" len="sm"/>
                      <a:tailEnd type="none" w="sm" len="sm"/>
                    </a:lnT>
                  </a:tcPr>
                </a:tc>
                <a:tc>
                  <a:txBody>
                    <a:bodyPr/>
                    <a:lstStyle/>
                    <a:p>
                      <a:pPr algn="ctr"/>
                      <a:r>
                        <a:rPr lang="en-US" sz="900" dirty="0">
                          <a:solidFill>
                            <a:srgbClr val="525252"/>
                          </a:solidFill>
                          <a:effectLst/>
                        </a:rPr>
                        <a:t>612</a:t>
                      </a:r>
                    </a:p>
                  </a:txBody>
                  <a:tcPr anchor="ctr">
                    <a:lnT w="9525" cap="flat" cmpd="sng" algn="ctr">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2738">
                <a:tc>
                  <a:txBody>
                    <a:bodyPr/>
                    <a:lstStyle/>
                    <a:p>
                      <a:pPr algn="ctr"/>
                      <a:r>
                        <a:rPr lang="en-US" sz="900" dirty="0">
                          <a:solidFill>
                            <a:srgbClr val="525252"/>
                          </a:solidFill>
                          <a:effectLst/>
                        </a:rPr>
                        <a:t>C2</a:t>
                      </a:r>
                    </a:p>
                  </a:txBody>
                  <a:tcPr anchor="ctr"/>
                </a:tc>
                <a:tc>
                  <a:txBody>
                    <a:bodyPr/>
                    <a:lstStyle/>
                    <a:p>
                      <a:pPr algn="ctr"/>
                      <a:r>
                        <a:rPr lang="en-US" sz="900" dirty="0">
                          <a:solidFill>
                            <a:srgbClr val="525252"/>
                          </a:solidFill>
                          <a:effectLst/>
                        </a:rPr>
                        <a:t>interview-with-cool-</a:t>
                      </a:r>
                      <a:r>
                        <a:rPr lang="en-US" sz="900" dirty="0" err="1">
                          <a:solidFill>
                            <a:srgbClr val="525252"/>
                          </a:solidFill>
                          <a:effectLst/>
                        </a:rPr>
                        <a:t>tshirts</a:t>
                      </a:r>
                      <a:r>
                        <a:rPr lang="en-US" sz="900" dirty="0">
                          <a:solidFill>
                            <a:srgbClr val="525252"/>
                          </a:solidFill>
                          <a:effectLst/>
                        </a:rPr>
                        <a:t>-founder</a:t>
                      </a:r>
                    </a:p>
                  </a:txBody>
                  <a:tcPr anchor="ctr"/>
                </a:tc>
                <a:tc>
                  <a:txBody>
                    <a:bodyPr/>
                    <a:lstStyle/>
                    <a:p>
                      <a:pPr algn="ctr"/>
                      <a:r>
                        <a:rPr lang="en-US" sz="900" dirty="0">
                          <a:solidFill>
                            <a:srgbClr val="525252"/>
                          </a:solidFill>
                          <a:effectLst/>
                        </a:rPr>
                        <a:t>622</a:t>
                      </a:r>
                    </a:p>
                  </a:txBody>
                  <a:tcPr anchor="ctr"/>
                </a:tc>
                <a:extLst>
                  <a:ext uri="{0D108BD9-81ED-4DB2-BD59-A6C34878D82A}">
                    <a16:rowId xmlns:a16="http://schemas.microsoft.com/office/drawing/2014/main" val="10004"/>
                  </a:ext>
                </a:extLst>
              </a:tr>
            </a:tbl>
          </a:graphicData>
        </a:graphic>
      </p:graphicFrame>
      <p:sp>
        <p:nvSpPr>
          <p:cNvPr id="10" name="TextBox 9">
            <a:extLst>
              <a:ext uri="{FF2B5EF4-FFF2-40B4-BE49-F238E27FC236}">
                <a16:creationId xmlns:a16="http://schemas.microsoft.com/office/drawing/2014/main" id="{261AC82F-1F48-5445-B7D6-808A4F8249AF}"/>
              </a:ext>
            </a:extLst>
          </p:cNvPr>
          <p:cNvSpPr txBox="1"/>
          <p:nvPr/>
        </p:nvSpPr>
        <p:spPr>
          <a:xfrm>
            <a:off x="5021048" y="4831211"/>
            <a:ext cx="2420470" cy="246221"/>
          </a:xfrm>
          <a:prstGeom prst="rect">
            <a:avLst/>
          </a:prstGeom>
          <a:noFill/>
        </p:spPr>
        <p:txBody>
          <a:bodyPr wrap="square" rtlCol="0">
            <a:spAutoFit/>
          </a:bodyPr>
          <a:lstStyle/>
          <a:p>
            <a:r>
              <a:rPr lang="en-US" sz="1000" i="1" dirty="0"/>
              <a:t>* C = Campaign</a:t>
            </a:r>
          </a:p>
        </p:txBody>
      </p:sp>
    </p:spTree>
    <p:extLst>
      <p:ext uri="{BB962C8B-B14F-4D97-AF65-F5344CB8AC3E}">
        <p14:creationId xmlns:p14="http://schemas.microsoft.com/office/powerpoint/2010/main" val="39323486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5E5EE-B386-004B-BF36-702D775ECE8B}"/>
              </a:ext>
            </a:extLst>
          </p:cNvPr>
          <p:cNvSpPr>
            <a:spLocks noGrp="1"/>
          </p:cNvSpPr>
          <p:nvPr>
            <p:ph type="title"/>
          </p:nvPr>
        </p:nvSpPr>
        <p:spPr>
          <a:xfrm>
            <a:off x="302735" y="365751"/>
            <a:ext cx="8520600" cy="572700"/>
          </a:xfrm>
        </p:spPr>
        <p:txBody>
          <a:bodyPr/>
          <a:lstStyle/>
          <a:p>
            <a:r>
              <a:rPr lang="en-US" dirty="0"/>
              <a:t>CTS Page Visits Table Schema</a:t>
            </a:r>
          </a:p>
        </p:txBody>
      </p:sp>
      <p:sp>
        <p:nvSpPr>
          <p:cNvPr id="4" name="Slide Number Placeholder 3">
            <a:extLst>
              <a:ext uri="{FF2B5EF4-FFF2-40B4-BE49-F238E27FC236}">
                <a16:creationId xmlns:a16="http://schemas.microsoft.com/office/drawing/2014/main" id="{B3C92687-5480-4C4C-AE0B-8317B057CE4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17</a:t>
            </a:fld>
            <a:endParaRPr lang="en"/>
          </a:p>
        </p:txBody>
      </p:sp>
      <p:pic>
        <p:nvPicPr>
          <p:cNvPr id="6" name="Picture 5">
            <a:extLst>
              <a:ext uri="{FF2B5EF4-FFF2-40B4-BE49-F238E27FC236}">
                <a16:creationId xmlns:a16="http://schemas.microsoft.com/office/drawing/2014/main" id="{563D004A-D4DA-904A-8F61-2DCEF186AB4B}"/>
              </a:ext>
            </a:extLst>
          </p:cNvPr>
          <p:cNvPicPr>
            <a:picLocks noChangeAspect="1"/>
          </p:cNvPicPr>
          <p:nvPr/>
        </p:nvPicPr>
        <p:blipFill>
          <a:blip r:embed="rId2"/>
          <a:stretch>
            <a:fillRect/>
          </a:stretch>
        </p:blipFill>
        <p:spPr>
          <a:xfrm>
            <a:off x="637315" y="1184672"/>
            <a:ext cx="7170943" cy="3629375"/>
          </a:xfrm>
          <a:prstGeom prst="rect">
            <a:avLst/>
          </a:prstGeom>
        </p:spPr>
      </p:pic>
      <p:sp>
        <p:nvSpPr>
          <p:cNvPr id="7" name="TextBox 6">
            <a:extLst>
              <a:ext uri="{FF2B5EF4-FFF2-40B4-BE49-F238E27FC236}">
                <a16:creationId xmlns:a16="http://schemas.microsoft.com/office/drawing/2014/main" id="{FB79961D-A726-9843-9392-D8EE0C23DD6D}"/>
              </a:ext>
            </a:extLst>
          </p:cNvPr>
          <p:cNvSpPr txBox="1"/>
          <p:nvPr/>
        </p:nvSpPr>
        <p:spPr>
          <a:xfrm>
            <a:off x="6920753" y="4814047"/>
            <a:ext cx="2420470" cy="246221"/>
          </a:xfrm>
          <a:prstGeom prst="rect">
            <a:avLst/>
          </a:prstGeom>
          <a:noFill/>
        </p:spPr>
        <p:txBody>
          <a:bodyPr wrap="square" rtlCol="0">
            <a:spAutoFit/>
          </a:bodyPr>
          <a:lstStyle/>
          <a:p>
            <a:r>
              <a:rPr lang="en-US" sz="1000" i="1" dirty="0"/>
              <a:t>* For reference</a:t>
            </a:r>
          </a:p>
        </p:txBody>
      </p:sp>
    </p:spTree>
    <p:extLst>
      <p:ext uri="{BB962C8B-B14F-4D97-AF65-F5344CB8AC3E}">
        <p14:creationId xmlns:p14="http://schemas.microsoft.com/office/powerpoint/2010/main" val="1803604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366682"/>
            <a:ext cx="8058622" cy="201706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endParaRPr lang="en-US" sz="5600" dirty="0">
              <a:solidFill>
                <a:schemeClr val="lt1"/>
              </a:solidFill>
              <a:latin typeface="Roboto Black"/>
              <a:ea typeface="Roboto Black"/>
              <a:cs typeface="Roboto Black"/>
              <a:sym typeface="Roboto Black"/>
            </a:endParaRPr>
          </a:p>
          <a:p>
            <a:pPr marL="0" marR="0" lvl="0" indent="0" algn="l" rtl="0">
              <a:lnSpc>
                <a:spcPct val="100000"/>
              </a:lnSpc>
              <a:spcBef>
                <a:spcPts val="0"/>
              </a:spcBef>
              <a:spcAft>
                <a:spcPts val="0"/>
              </a:spcAft>
              <a:buClr>
                <a:srgbClr val="295269"/>
              </a:buClr>
              <a:buFont typeface="Arial"/>
              <a:buNone/>
            </a:pPr>
            <a:r>
              <a:rPr lang="en-US" sz="4800" dirty="0">
                <a:solidFill>
                  <a:schemeClr val="lt1"/>
                </a:solidFill>
                <a:latin typeface="Roboto Black"/>
                <a:ea typeface="Roboto Black"/>
                <a:cs typeface="Roboto Black"/>
                <a:sym typeface="Roboto Black"/>
              </a:rPr>
              <a:t>&lt;Thank You&gt;</a:t>
            </a:r>
          </a:p>
          <a:p>
            <a:pPr marL="0" marR="0" lvl="0" indent="0" algn="l" rtl="0">
              <a:lnSpc>
                <a:spcPct val="100000"/>
              </a:lnSpc>
              <a:spcBef>
                <a:spcPts val="0"/>
              </a:spcBef>
              <a:spcAft>
                <a:spcPts val="0"/>
              </a:spcAft>
              <a:buClr>
                <a:srgbClr val="295269"/>
              </a:buClr>
              <a:buFont typeface="Arial"/>
              <a:buNone/>
            </a:pPr>
            <a:endParaRPr lang="en-US" sz="3600" dirty="0">
              <a:solidFill>
                <a:schemeClr val="lt1"/>
              </a:solidFill>
              <a:latin typeface="Roboto Black"/>
              <a:ea typeface="Roboto Black"/>
              <a:cs typeface="Roboto Black"/>
              <a:sym typeface="Roboto Black"/>
            </a:endParaRPr>
          </a:p>
          <a:p>
            <a:pPr>
              <a:buClr>
                <a:schemeClr val="dk1"/>
              </a:buClr>
              <a:buSzPts val="1100"/>
            </a:pPr>
            <a:r>
              <a:rPr lang="en-US" sz="2000" b="1" dirty="0">
                <a:solidFill>
                  <a:srgbClr val="EFEFEF"/>
                </a:solidFill>
                <a:latin typeface="Roboto Thin"/>
                <a:ea typeface="Roboto Thin"/>
                <a:sym typeface="Roboto Black"/>
              </a:rPr>
              <a:t>Capstone Project - First- and Last-Touch Attribution with </a:t>
            </a:r>
            <a:r>
              <a:rPr lang="en-US" sz="2000" b="1" dirty="0" err="1">
                <a:solidFill>
                  <a:srgbClr val="EFEFEF"/>
                </a:solidFill>
                <a:latin typeface="Roboto Thin"/>
                <a:ea typeface="Roboto Thin"/>
                <a:sym typeface="Roboto Black"/>
              </a:rPr>
              <a:t>CoolTShirts.com</a:t>
            </a:r>
            <a:endParaRPr lang="en-US" sz="2000" b="1" dirty="0">
              <a:solidFill>
                <a:srgbClr val="EFEFEF"/>
              </a:solidFill>
              <a:latin typeface="Roboto Thin"/>
              <a:ea typeface="Roboto Thin"/>
              <a:sym typeface="Roboto Thin"/>
            </a:endParaRPr>
          </a:p>
          <a:p>
            <a:pPr marL="0" lvl="0" indent="0" algn="l" rtl="0">
              <a:spcBef>
                <a:spcPts val="0"/>
              </a:spcBef>
              <a:spcAft>
                <a:spcPts val="0"/>
              </a:spcAft>
              <a:buClr>
                <a:schemeClr val="dk1"/>
              </a:buClr>
              <a:buSzPts val="1100"/>
              <a:buFont typeface="Arial"/>
              <a:buNone/>
            </a:pPr>
            <a:endParaRPr lang="en-US" sz="2400" dirty="0">
              <a:solidFill>
                <a:srgbClr val="EFEFEF"/>
              </a:solidFill>
              <a:latin typeface="Roboto Thin"/>
              <a:ea typeface="Roboto Thin"/>
              <a:cs typeface="Roboto Thin"/>
              <a:sym typeface="Roboto Thin"/>
            </a:endParaRPr>
          </a:p>
          <a:p>
            <a:pPr marL="0" lvl="0" indent="0" rtl="0">
              <a:spcBef>
                <a:spcPts val="0"/>
              </a:spcBef>
              <a:spcAft>
                <a:spcPts val="0"/>
              </a:spcAft>
              <a:buClr>
                <a:schemeClr val="dk1"/>
              </a:buClr>
              <a:buSzPts val="1100"/>
              <a:buFont typeface="Arial"/>
              <a:buNone/>
            </a:pPr>
            <a:r>
              <a:rPr lang="en-US" sz="2000" b="1" dirty="0">
                <a:solidFill>
                  <a:srgbClr val="EFEFEF"/>
                </a:solidFill>
                <a:latin typeface="Roboto Thin"/>
                <a:ea typeface="Roboto Thin"/>
                <a:cs typeface="Roboto Thin"/>
                <a:sym typeface="Roboto Thin"/>
              </a:rPr>
              <a:t>Archana Ram | </a:t>
            </a:r>
            <a:r>
              <a:rPr lang="en" sz="2000" b="1" dirty="0">
                <a:solidFill>
                  <a:srgbClr val="EFEFEF"/>
                </a:solidFill>
                <a:latin typeface="Roboto Thin"/>
                <a:ea typeface="Roboto Thin"/>
                <a:cs typeface="Roboto Thin"/>
                <a:sym typeface="Roboto Thin"/>
              </a:rPr>
              <a:t>August 19 2018</a:t>
            </a:r>
            <a:endParaRPr sz="2000" b="1"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13" y="735106"/>
            <a:ext cx="2024775" cy="451030"/>
          </a:xfrm>
          <a:prstGeom prst="rect">
            <a:avLst/>
          </a:prstGeom>
          <a:noFill/>
          <a:ln>
            <a:noFill/>
          </a:ln>
        </p:spPr>
      </p:pic>
    </p:spTree>
    <p:extLst>
      <p:ext uri="{BB962C8B-B14F-4D97-AF65-F5344CB8AC3E}">
        <p14:creationId xmlns:p14="http://schemas.microsoft.com/office/powerpoint/2010/main" val="26139132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529438"/>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305" name="Shape 305"/>
          <p:cNvSpPr txBox="1"/>
          <p:nvPr/>
        </p:nvSpPr>
        <p:spPr>
          <a:xfrm>
            <a:off x="311700" y="815788"/>
            <a:ext cx="8061300" cy="3643234"/>
          </a:xfrm>
          <a:prstGeom prst="rect">
            <a:avLst/>
          </a:prstGeom>
          <a:noFill/>
          <a:ln>
            <a:noFill/>
          </a:ln>
        </p:spPr>
        <p:txBody>
          <a:bodyPr spcFirstLastPara="1" wrap="square" lIns="91425" tIns="91425" rIns="91425" bIns="91425" anchor="ctr" anchorCtr="0">
            <a:noAutofit/>
          </a:bodyPr>
          <a:lstStyle/>
          <a:p>
            <a:pPr marL="533400" marR="0" lvl="0" indent="-457200" algn="l" rtl="0">
              <a:lnSpc>
                <a:spcPct val="150000"/>
              </a:lnSpc>
              <a:spcBef>
                <a:spcPts val="1100"/>
              </a:spcBef>
              <a:spcAft>
                <a:spcPts val="0"/>
              </a:spcAft>
              <a:buClr>
                <a:srgbClr val="222222"/>
              </a:buClr>
              <a:buSzPts val="2400"/>
              <a:buFont typeface="+mj-lt"/>
              <a:buAutoNum type="arabicPeriod"/>
            </a:pPr>
            <a:r>
              <a:rPr lang="en" sz="2400" dirty="0">
                <a:solidFill>
                  <a:srgbClr val="222222"/>
                </a:solidFill>
                <a:highlight>
                  <a:srgbClr val="FFFFFF"/>
                </a:highlight>
                <a:latin typeface="Roboto"/>
                <a:ea typeface="Roboto"/>
                <a:cs typeface="Roboto"/>
                <a:sym typeface="Roboto"/>
              </a:rPr>
              <a:t>About </a:t>
            </a:r>
            <a:r>
              <a:rPr lang="en" sz="2400" dirty="0" err="1">
                <a:solidFill>
                  <a:srgbClr val="222222"/>
                </a:solidFill>
                <a:highlight>
                  <a:srgbClr val="FFFFFF"/>
                </a:highlight>
                <a:latin typeface="Roboto"/>
                <a:ea typeface="Roboto"/>
                <a:cs typeface="Roboto"/>
                <a:sym typeface="Roboto"/>
              </a:rPr>
              <a:t>CoolTShirts</a:t>
            </a:r>
            <a:r>
              <a:rPr lang="en" sz="2400" dirty="0">
                <a:solidFill>
                  <a:srgbClr val="222222"/>
                </a:solidFill>
                <a:highlight>
                  <a:srgbClr val="FFFFFF"/>
                </a:highlight>
                <a:latin typeface="Roboto"/>
                <a:ea typeface="Roboto"/>
                <a:cs typeface="Roboto"/>
                <a:sym typeface="Roboto"/>
              </a:rPr>
              <a:t> (CTS) &amp; Project Goal</a:t>
            </a:r>
          </a:p>
          <a:p>
            <a:pPr marL="533400" marR="0" lvl="0" indent="-457200" algn="l" rtl="0">
              <a:lnSpc>
                <a:spcPct val="150000"/>
              </a:lnSpc>
              <a:spcBef>
                <a:spcPts val="1100"/>
              </a:spcBef>
              <a:spcAft>
                <a:spcPts val="0"/>
              </a:spcAft>
              <a:buClr>
                <a:srgbClr val="222222"/>
              </a:buClr>
              <a:buSzPts val="2400"/>
              <a:buFont typeface="+mj-lt"/>
              <a:buAutoNum type="arabicPeriod"/>
            </a:pPr>
            <a:r>
              <a:rPr lang="en" sz="2400" dirty="0">
                <a:solidFill>
                  <a:srgbClr val="222222"/>
                </a:solidFill>
                <a:highlight>
                  <a:srgbClr val="FFFFFF"/>
                </a:highlight>
                <a:latin typeface="Roboto"/>
                <a:ea typeface="Roboto"/>
                <a:cs typeface="Roboto"/>
                <a:sym typeface="Roboto"/>
              </a:rPr>
              <a:t>Getting familiar with the company</a:t>
            </a:r>
          </a:p>
          <a:p>
            <a:pPr marL="533400" marR="0" lvl="0" indent="-457200" algn="l" rtl="0">
              <a:lnSpc>
                <a:spcPct val="150000"/>
              </a:lnSpc>
              <a:spcBef>
                <a:spcPts val="1100"/>
              </a:spcBef>
              <a:spcAft>
                <a:spcPts val="0"/>
              </a:spcAft>
              <a:buClr>
                <a:srgbClr val="222222"/>
              </a:buClr>
              <a:buSzPts val="2400"/>
              <a:buFont typeface="+mj-lt"/>
              <a:buAutoNum type="arabicPeriod"/>
            </a:pPr>
            <a:r>
              <a:rPr lang="en" sz="2400" dirty="0">
                <a:solidFill>
                  <a:srgbClr val="222222"/>
                </a:solidFill>
                <a:highlight>
                  <a:srgbClr val="FFFFFF"/>
                </a:highlight>
                <a:latin typeface="Roboto"/>
                <a:ea typeface="Roboto"/>
                <a:cs typeface="Roboto"/>
                <a:sym typeface="Roboto"/>
              </a:rPr>
              <a:t>What is their user journey?</a:t>
            </a:r>
          </a:p>
          <a:p>
            <a:pPr marL="533400" marR="0" lvl="0" indent="-457200" algn="l" rtl="0">
              <a:lnSpc>
                <a:spcPct val="150000"/>
              </a:lnSpc>
              <a:spcBef>
                <a:spcPts val="1100"/>
              </a:spcBef>
              <a:spcAft>
                <a:spcPts val="0"/>
              </a:spcAft>
              <a:buClr>
                <a:srgbClr val="222222"/>
              </a:buClr>
              <a:buSzPts val="2400"/>
              <a:buFont typeface="+mj-lt"/>
              <a:buAutoNum type="arabicPeriod"/>
            </a:pPr>
            <a:r>
              <a:rPr lang="en" sz="2400" dirty="0">
                <a:solidFill>
                  <a:srgbClr val="222222"/>
                </a:solidFill>
                <a:highlight>
                  <a:srgbClr val="FFFFFF"/>
                </a:highlight>
                <a:latin typeface="Roboto"/>
                <a:ea typeface="Roboto"/>
                <a:cs typeface="Roboto"/>
                <a:sym typeface="Roboto"/>
              </a:rPr>
              <a:t>Optimizing their campaign budget</a:t>
            </a:r>
            <a:endParaRPr sz="2400" dirty="0">
              <a:solidFill>
                <a:srgbClr val="222222"/>
              </a:solidFill>
              <a:highlight>
                <a:srgbClr val="FFFFFF"/>
              </a:highlight>
              <a:latin typeface="Roboto"/>
              <a:ea typeface="Roboto"/>
              <a:cs typeface="Roboto"/>
              <a:sym typeface="Roboto"/>
            </a:endParaRPr>
          </a:p>
        </p:txBody>
      </p:sp>
      <p:sp>
        <p:nvSpPr>
          <p:cNvPr id="2" name="Slide Number Placeholder 1">
            <a:extLst>
              <a:ext uri="{FF2B5EF4-FFF2-40B4-BE49-F238E27FC236}">
                <a16:creationId xmlns:a16="http://schemas.microsoft.com/office/drawing/2014/main" id="{3E7C987D-E61A-C44A-9CCA-86BE003219D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a:t>
            </a:fld>
            <a:endParaRPr lang="e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466165" y="1453403"/>
            <a:ext cx="8247565"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solidFill>
                  <a:schemeClr val="lt1"/>
                </a:solidFill>
                <a:latin typeface="Roboto Black"/>
                <a:ea typeface="Roboto Black"/>
                <a:cs typeface="Roboto Black"/>
                <a:sym typeface="Roboto Black"/>
              </a:rPr>
              <a:t>1. About </a:t>
            </a:r>
            <a:r>
              <a:rPr lang="en" sz="3600" dirty="0" err="1">
                <a:solidFill>
                  <a:schemeClr val="lt1"/>
                </a:solidFill>
                <a:latin typeface="Roboto Black"/>
                <a:ea typeface="Roboto Black"/>
                <a:cs typeface="Roboto Black"/>
                <a:sym typeface="Roboto Black"/>
              </a:rPr>
              <a:t>CoolTShirts</a:t>
            </a:r>
            <a:r>
              <a:rPr lang="en" sz="3600" dirty="0">
                <a:solidFill>
                  <a:schemeClr val="lt1"/>
                </a:solidFill>
                <a:latin typeface="Roboto Black"/>
                <a:ea typeface="Roboto Black"/>
                <a:cs typeface="Roboto Black"/>
                <a:sym typeface="Roboto Black"/>
              </a:rPr>
              <a:t> &amp; Goals</a:t>
            </a:r>
            <a:endParaRPr sz="1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156812"/>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1.1 </a:t>
            </a:r>
            <a:r>
              <a:rPr lang="en" sz="2400" b="1" dirty="0" err="1">
                <a:solidFill>
                  <a:srgbClr val="295269"/>
                </a:solidFill>
                <a:latin typeface="Roboto"/>
                <a:ea typeface="Roboto"/>
                <a:cs typeface="Roboto"/>
                <a:sym typeface="Roboto"/>
              </a:rPr>
              <a:t>CoolTShirts</a:t>
            </a:r>
            <a:r>
              <a:rPr lang="en" sz="2400" b="1" dirty="0">
                <a:solidFill>
                  <a:srgbClr val="295269"/>
                </a:solidFill>
                <a:latin typeface="Roboto"/>
                <a:ea typeface="Roboto"/>
                <a:cs typeface="Roboto"/>
                <a:sym typeface="Roboto"/>
              </a:rPr>
              <a:t> and Project Goal</a:t>
            </a:r>
            <a:endParaRPr sz="2400" b="1" dirty="0">
              <a:solidFill>
                <a:srgbClr val="295269"/>
              </a:solidFill>
              <a:latin typeface="Roboto"/>
              <a:ea typeface="Roboto"/>
              <a:cs typeface="Roboto"/>
              <a:sym typeface="Roboto"/>
            </a:endParaRPr>
          </a:p>
        </p:txBody>
      </p:sp>
      <p:sp>
        <p:nvSpPr>
          <p:cNvPr id="316" name="Shape 316"/>
          <p:cNvSpPr txBox="1"/>
          <p:nvPr/>
        </p:nvSpPr>
        <p:spPr>
          <a:xfrm>
            <a:off x="177974" y="1201324"/>
            <a:ext cx="8553649" cy="3648581"/>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2000" dirty="0">
                <a:latin typeface="Apple Braille Pinpoint 8 Dot" pitchFamily="2" charset="0"/>
              </a:rPr>
              <a:t>	</a:t>
            </a:r>
          </a:p>
          <a:p>
            <a:pPr lvl="0">
              <a:lnSpc>
                <a:spcPct val="115000"/>
              </a:lnSpc>
              <a:buClr>
                <a:schemeClr val="dk1"/>
              </a:buClr>
              <a:buSzPts val="1100"/>
            </a:pPr>
            <a:r>
              <a:rPr lang="en-US" sz="2000" dirty="0">
                <a:latin typeface="Apple Braille Pinpoint 8 Dot" pitchFamily="2" charset="0"/>
              </a:rPr>
              <a:t>	</a:t>
            </a:r>
            <a:r>
              <a:rPr lang="en-US" sz="2000" dirty="0" err="1">
                <a:latin typeface="Apple Braille Pinpoint 8 Dot" pitchFamily="2" charset="0"/>
              </a:rPr>
              <a:t>CoolTShirts</a:t>
            </a:r>
            <a:r>
              <a:rPr lang="en-US" sz="2000" dirty="0">
                <a:latin typeface="Apple Braille Pinpoint 8 Dot" pitchFamily="2" charset="0"/>
              </a:rPr>
              <a:t> is an innovative apparel shop. The company is 	running a bunch of marketing campaigns to increase user 	attribution and purchases.</a:t>
            </a:r>
          </a:p>
          <a:p>
            <a:pPr lvl="0">
              <a:lnSpc>
                <a:spcPct val="115000"/>
              </a:lnSpc>
              <a:buClr>
                <a:schemeClr val="dk1"/>
              </a:buClr>
              <a:buSzPts val="1100"/>
            </a:pPr>
            <a:endParaRPr lang="en-US" sz="2000" dirty="0">
              <a:latin typeface="Apple Braille Pinpoint 8 Dot" pitchFamily="2" charset="0"/>
            </a:endParaRPr>
          </a:p>
          <a:p>
            <a:pPr lvl="0">
              <a:lnSpc>
                <a:spcPct val="115000"/>
              </a:lnSpc>
              <a:buClr>
                <a:schemeClr val="dk1"/>
              </a:buClr>
              <a:buSzPts val="1100"/>
            </a:pPr>
            <a:r>
              <a:rPr lang="en-US" sz="2000" dirty="0">
                <a:latin typeface="Apple Braille Pinpoint 8 Dot" pitchFamily="2" charset="0"/>
              </a:rPr>
              <a:t>	Goal of 	this project is make campaign recommendations by 	analyzing the user attribution journey through the various 	campaigns that CTS is actively running.</a:t>
            </a:r>
            <a:endParaRPr sz="1800" dirty="0">
              <a:latin typeface="Apple Braille Pinpoint 8 Dot" pitchFamily="2" charset="0"/>
              <a:ea typeface="Roboto"/>
              <a:cs typeface="Roboto"/>
              <a:sym typeface="Roboto"/>
            </a:endParaRPr>
          </a:p>
        </p:txBody>
      </p:sp>
      <p:sp>
        <p:nvSpPr>
          <p:cNvPr id="2" name="Slide Number Placeholder 1">
            <a:extLst>
              <a:ext uri="{FF2B5EF4-FFF2-40B4-BE49-F238E27FC236}">
                <a16:creationId xmlns:a16="http://schemas.microsoft.com/office/drawing/2014/main" id="{2A6D8FA7-B1AB-814D-84E3-78F1F42A66B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4</a:t>
            </a:fld>
            <a:endParaRPr lang="e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2456330" y="1426509"/>
            <a:ext cx="4159623" cy="2057400"/>
          </a:xfrm>
          <a:prstGeom prst="rect">
            <a:avLst/>
          </a:prstGeom>
          <a:noFill/>
          <a:ln>
            <a:noFill/>
          </a:ln>
        </p:spPr>
        <p:txBody>
          <a:bodyPr spcFirstLastPara="1" wrap="square" lIns="91425" tIns="91425" rIns="91425" bIns="91425" anchor="ctr" anchorCtr="0">
            <a:noAutofit/>
          </a:bodyPr>
          <a:lstStyle/>
          <a:p>
            <a:pPr marL="76200" lvl="0">
              <a:lnSpc>
                <a:spcPct val="150000"/>
              </a:lnSpc>
              <a:spcBef>
                <a:spcPts val="1100"/>
              </a:spcBef>
              <a:buClr>
                <a:srgbClr val="222222"/>
              </a:buClr>
              <a:buSzPts val="2400"/>
            </a:pPr>
            <a:r>
              <a:rPr lang="en" sz="3600" dirty="0">
                <a:solidFill>
                  <a:schemeClr val="lt1"/>
                </a:solidFill>
                <a:latin typeface="Roboto Black"/>
                <a:ea typeface="Roboto Black"/>
                <a:cs typeface="Roboto Black"/>
                <a:sym typeface="Roboto Black"/>
              </a:rPr>
              <a:t>2. </a:t>
            </a:r>
            <a:r>
              <a:rPr lang="en" sz="3600" dirty="0">
                <a:solidFill>
                  <a:schemeClr val="lt1"/>
                </a:solidFill>
                <a:latin typeface="Roboto Black"/>
                <a:ea typeface="Roboto Black"/>
                <a:sym typeface="Roboto"/>
              </a:rPr>
              <a:t>Getting Familiar</a:t>
            </a:r>
          </a:p>
          <a:p>
            <a:pPr algn="ctr"/>
            <a:endParaRPr dirty="0"/>
          </a:p>
        </p:txBody>
      </p:sp>
    </p:spTree>
    <p:extLst>
      <p:ext uri="{BB962C8B-B14F-4D97-AF65-F5344CB8AC3E}">
        <p14:creationId xmlns:p14="http://schemas.microsoft.com/office/powerpoint/2010/main" val="1138091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2.1 # of Campaigns and # of Sources</a:t>
            </a:r>
            <a:endParaRPr sz="2400" b="1" dirty="0">
              <a:solidFill>
                <a:srgbClr val="295269"/>
              </a:solidFill>
              <a:latin typeface="Roboto"/>
              <a:ea typeface="Roboto"/>
              <a:cs typeface="Roboto"/>
              <a:sym typeface="Roboto"/>
            </a:endParaRPr>
          </a:p>
        </p:txBody>
      </p:sp>
      <p:sp>
        <p:nvSpPr>
          <p:cNvPr id="323" name="Shape 323"/>
          <p:cNvSpPr txBox="1"/>
          <p:nvPr/>
        </p:nvSpPr>
        <p:spPr>
          <a:xfrm>
            <a:off x="411057" y="2662005"/>
            <a:ext cx="3694778" cy="816353"/>
          </a:xfrm>
          <a:prstGeom prst="rect">
            <a:avLst/>
          </a:prstGeom>
          <a:solidFill>
            <a:schemeClr val="accent4">
              <a:lumMod val="20000"/>
              <a:lumOff val="80000"/>
            </a:schemeClr>
          </a:solidFill>
          <a:ln>
            <a:noFill/>
          </a:ln>
        </p:spPr>
        <p:txBody>
          <a:bodyPr spcFirstLastPara="1" wrap="square" lIns="91425" tIns="91425" rIns="91425" bIns="91425" anchor="t" anchorCtr="0">
            <a:noAutofit/>
          </a:bodyPr>
          <a:lstStyle/>
          <a:p>
            <a:pPr lvl="0">
              <a:buClr>
                <a:schemeClr val="dk1"/>
              </a:buClr>
              <a:buSzPts val="1100"/>
            </a:pPr>
            <a:r>
              <a:rPr lang="en-US" sz="1100" dirty="0">
                <a:latin typeface="Courier New" panose="02070309020205020404" pitchFamily="49" charset="0"/>
                <a:cs typeface="Courier New" panose="02070309020205020404" pitchFamily="49" charset="0"/>
                <a:sym typeface="Courier New"/>
              </a:rPr>
              <a:t>SELECT COUNT(DISTINCT </a:t>
            </a:r>
            <a:r>
              <a:rPr lang="en-US" sz="1100" dirty="0" err="1">
                <a:latin typeface="Courier New" panose="02070309020205020404" pitchFamily="49" charset="0"/>
                <a:cs typeface="Courier New" panose="02070309020205020404" pitchFamily="49" charset="0"/>
                <a:sym typeface="Courier New"/>
              </a:rPr>
              <a:t>utm_campaign</a:t>
            </a:r>
            <a:r>
              <a:rPr lang="en-US" sz="1100" dirty="0">
                <a:latin typeface="Courier New" panose="02070309020205020404" pitchFamily="49" charset="0"/>
                <a:cs typeface="Courier New" panose="02070309020205020404" pitchFamily="49" charset="0"/>
                <a:sym typeface="Courier New"/>
              </a:rPr>
              <a:t>) </a:t>
            </a:r>
          </a:p>
          <a:p>
            <a:pPr>
              <a:buClr>
                <a:schemeClr val="dk1"/>
              </a:buClr>
              <a:buSzPts val="1100"/>
            </a:pPr>
            <a:r>
              <a:rPr lang="en-US" sz="1100" dirty="0">
                <a:latin typeface="Courier New" panose="02070309020205020404" pitchFamily="49" charset="0"/>
                <a:cs typeface="Courier New" panose="02070309020205020404" pitchFamily="49" charset="0"/>
                <a:sym typeface="Courier New"/>
              </a:rPr>
              <a:t>AS 'Total Campaigns’</a:t>
            </a:r>
          </a:p>
          <a:p>
            <a:pPr>
              <a:buClr>
                <a:schemeClr val="dk1"/>
              </a:buClr>
              <a:buSzPts val="1100"/>
            </a:pPr>
            <a:r>
              <a:rPr lang="en-US" sz="1100" dirty="0">
                <a:latin typeface="Courier New" panose="02070309020205020404" pitchFamily="49" charset="0"/>
                <a:cs typeface="Courier New" panose="02070309020205020404" pitchFamily="49" charset="0"/>
                <a:sym typeface="Courier New"/>
              </a:rPr>
              <a:t>FROM </a:t>
            </a:r>
            <a:r>
              <a:rPr lang="en-US" sz="1100" dirty="0" err="1">
                <a:latin typeface="Courier New" panose="02070309020205020404" pitchFamily="49" charset="0"/>
                <a:cs typeface="Courier New" panose="02070309020205020404" pitchFamily="49" charset="0"/>
                <a:sym typeface="Courier New"/>
              </a:rPr>
              <a:t>page_visits</a:t>
            </a:r>
            <a:r>
              <a:rPr lang="en-US" sz="1100" dirty="0">
                <a:latin typeface="Courier New" panose="02070309020205020404" pitchFamily="49" charset="0"/>
                <a:cs typeface="Courier New" panose="02070309020205020404" pitchFamily="49" charset="0"/>
                <a:sym typeface="Courier New"/>
              </a:rPr>
              <a:t>;</a:t>
            </a:r>
          </a:p>
          <a:p>
            <a:pPr lvl="0">
              <a:buClr>
                <a:schemeClr val="dk1"/>
              </a:buClr>
              <a:buSzPts val="1100"/>
            </a:pPr>
            <a:endParaRPr sz="900" dirty="0">
              <a:latin typeface="Courier New"/>
              <a:ea typeface="Courier New"/>
              <a:cs typeface="Courier New"/>
              <a:sym typeface="Courier New"/>
            </a:endParaRPr>
          </a:p>
        </p:txBody>
      </p:sp>
      <p:sp>
        <p:nvSpPr>
          <p:cNvPr id="324" name="Shape 324"/>
          <p:cNvSpPr txBox="1"/>
          <p:nvPr/>
        </p:nvSpPr>
        <p:spPr>
          <a:xfrm>
            <a:off x="411057" y="1210341"/>
            <a:ext cx="3694778" cy="137154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dirty="0"/>
              <a:t>How many campaigns does </a:t>
            </a:r>
            <a:r>
              <a:rPr lang="en-US" dirty="0" err="1"/>
              <a:t>CoolTShirts</a:t>
            </a:r>
            <a:r>
              <a:rPr lang="en-US" dirty="0"/>
              <a:t> use?</a:t>
            </a:r>
          </a:p>
          <a:p>
            <a:pPr lvl="0">
              <a:lnSpc>
                <a:spcPct val="115000"/>
              </a:lnSpc>
              <a:buClr>
                <a:schemeClr val="dk1"/>
              </a:buClr>
              <a:buSzPts val="1100"/>
            </a:pPr>
            <a:endParaRPr lang="en-US" sz="1200" dirty="0">
              <a:latin typeface="Roboto"/>
              <a:ea typeface="Roboto"/>
              <a:cs typeface="Roboto"/>
              <a:sym typeface="Roboto"/>
            </a:endParaRPr>
          </a:p>
          <a:p>
            <a:pPr marL="285750" lvl="0" indent="-285750">
              <a:lnSpc>
                <a:spcPct val="115000"/>
              </a:lnSpc>
              <a:buClr>
                <a:schemeClr val="dk1"/>
              </a:buClr>
              <a:buSzPts val="1100"/>
              <a:buFont typeface="Wingdings" pitchFamily="2" charset="2"/>
              <a:buChar char="v"/>
            </a:pPr>
            <a:r>
              <a:rPr lang="en-US" dirty="0">
                <a:sym typeface="Roboto"/>
              </a:rPr>
              <a:t>CTS uses 8 campaigns to reach out to their customers.</a:t>
            </a:r>
            <a:endParaRPr dirty="0">
              <a:sym typeface="Roboto"/>
            </a:endParaRPr>
          </a:p>
        </p:txBody>
      </p:sp>
      <p:graphicFrame>
        <p:nvGraphicFramePr>
          <p:cNvPr id="325" name="Shape 325"/>
          <p:cNvGraphicFramePr/>
          <p:nvPr>
            <p:extLst>
              <p:ext uri="{D42A27DB-BD31-4B8C-83A1-F6EECF244321}">
                <p14:modId xmlns:p14="http://schemas.microsoft.com/office/powerpoint/2010/main" val="4269806757"/>
              </p:ext>
            </p:extLst>
          </p:nvPr>
        </p:nvGraphicFramePr>
        <p:xfrm>
          <a:off x="411057" y="3558475"/>
          <a:ext cx="3694778" cy="868620"/>
        </p:xfrm>
        <a:graphic>
          <a:graphicData uri="http://schemas.openxmlformats.org/drawingml/2006/table">
            <a:tbl>
              <a:tblPr>
                <a:noFill/>
                <a:tableStyleId>{8628B589-4659-4227-9C68-565DD4A46BFE}</a:tableStyleId>
              </a:tblPr>
              <a:tblGrid>
                <a:gridCol w="3694778">
                  <a:extLst>
                    <a:ext uri="{9D8B030D-6E8A-4147-A177-3AD203B41FA5}">
                      <a16:colId xmlns:a16="http://schemas.microsoft.com/office/drawing/2014/main" val="20000"/>
                    </a:ext>
                  </a:extLst>
                </a:gridCol>
              </a:tblGrid>
              <a:tr h="386350">
                <a:tc>
                  <a:txBody>
                    <a:bodyPr/>
                    <a:lstStyle/>
                    <a:p>
                      <a:pPr marL="0" lvl="0" indent="0" algn="ctr" rtl="0">
                        <a:spcBef>
                          <a:spcPts val="0"/>
                        </a:spcBef>
                        <a:spcAft>
                          <a:spcPts val="0"/>
                        </a:spcAft>
                        <a:buNone/>
                      </a:pPr>
                      <a:r>
                        <a:rPr lang="en-US" sz="1100" b="1" i="0" dirty="0">
                          <a:solidFill>
                            <a:srgbClr val="FFFFFF"/>
                          </a:solidFill>
                          <a:latin typeface="Courier New" panose="02070309020205020404" pitchFamily="49" charset="0"/>
                          <a:cs typeface="Courier New" panose="02070309020205020404" pitchFamily="49" charset="0"/>
                        </a:rPr>
                        <a:t>Total Campaigns</a:t>
                      </a:r>
                    </a:p>
                    <a:p>
                      <a:pPr marL="0" lvl="0" indent="0" rtl="0">
                        <a:spcBef>
                          <a:spcPts val="0"/>
                        </a:spcBef>
                        <a:spcAft>
                          <a:spcPts val="0"/>
                        </a:spcAft>
                        <a:buNone/>
                      </a:pP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marL="0" lvl="0" indent="0" algn="ctr" rtl="0">
                        <a:spcBef>
                          <a:spcPts val="0"/>
                        </a:spcBef>
                        <a:spcAft>
                          <a:spcPts val="0"/>
                        </a:spcAft>
                        <a:buNone/>
                      </a:pPr>
                      <a:r>
                        <a:rPr lang="en-US" sz="1200" dirty="0"/>
                        <a:t>8</a:t>
                      </a:r>
                      <a:endParaRPr sz="1200" dirty="0"/>
                    </a:p>
                  </a:txBody>
                  <a:tcPr marL="91425" marR="91425" marT="91425" marB="91425"/>
                </a:tc>
                <a:extLst>
                  <a:ext uri="{0D108BD9-81ED-4DB2-BD59-A6C34878D82A}">
                    <a16:rowId xmlns:a16="http://schemas.microsoft.com/office/drawing/2014/main" val="10001"/>
                  </a:ext>
                </a:extLst>
              </a:tr>
            </a:tbl>
          </a:graphicData>
        </a:graphic>
      </p:graphicFrame>
      <p:sp>
        <p:nvSpPr>
          <p:cNvPr id="2" name="Slide Number Placeholder 1">
            <a:extLst>
              <a:ext uri="{FF2B5EF4-FFF2-40B4-BE49-F238E27FC236}">
                <a16:creationId xmlns:a16="http://schemas.microsoft.com/office/drawing/2014/main" id="{E6381DCA-F958-FA4B-B840-F5E7AAE34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6</a:t>
            </a:fld>
            <a:endParaRPr lang="en"/>
          </a:p>
        </p:txBody>
      </p:sp>
      <p:sp>
        <p:nvSpPr>
          <p:cNvPr id="7" name="Shape 323">
            <a:extLst>
              <a:ext uri="{FF2B5EF4-FFF2-40B4-BE49-F238E27FC236}">
                <a16:creationId xmlns:a16="http://schemas.microsoft.com/office/drawing/2014/main" id="{5A2E48A0-AF1E-D94A-909C-677F536BA56A}"/>
              </a:ext>
            </a:extLst>
          </p:cNvPr>
          <p:cNvSpPr txBox="1"/>
          <p:nvPr/>
        </p:nvSpPr>
        <p:spPr>
          <a:xfrm>
            <a:off x="4212092" y="2662006"/>
            <a:ext cx="3694778" cy="816353"/>
          </a:xfrm>
          <a:prstGeom prst="rect">
            <a:avLst/>
          </a:prstGeom>
          <a:solidFill>
            <a:schemeClr val="accent4">
              <a:lumMod val="20000"/>
              <a:lumOff val="80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buClr>
                <a:schemeClr val="dk1"/>
              </a:buClr>
              <a:buSzPts val="1100"/>
              <a:defRPr sz="1100">
                <a:latin typeface="+mn-lt"/>
                <a:ea typeface="Courier New"/>
                <a:cs typeface="Courier New"/>
              </a:defRPr>
            </a:lvl1pPr>
          </a:lstStyle>
          <a:p>
            <a:r>
              <a:rPr lang="en-US" dirty="0">
                <a:latin typeface="Courier New" panose="02070309020205020404" pitchFamily="49" charset="0"/>
                <a:cs typeface="Courier New" panose="02070309020205020404" pitchFamily="49" charset="0"/>
                <a:sym typeface="Courier New"/>
              </a:rPr>
              <a:t>SELECT COUNT(DISTINCT </a:t>
            </a:r>
            <a:r>
              <a:rPr lang="en-US" dirty="0" err="1">
                <a:latin typeface="Courier New" panose="02070309020205020404" pitchFamily="49" charset="0"/>
                <a:cs typeface="Courier New" panose="02070309020205020404" pitchFamily="49" charset="0"/>
                <a:sym typeface="Courier New"/>
              </a:rPr>
              <a:t>utm_source</a:t>
            </a:r>
            <a:r>
              <a:rPr lang="en-US" dirty="0">
                <a:latin typeface="Courier New" panose="02070309020205020404" pitchFamily="49" charset="0"/>
                <a:cs typeface="Courier New" panose="02070309020205020404" pitchFamily="49" charset="0"/>
                <a:sym typeface="Courier New"/>
              </a:rPr>
              <a:t>) </a:t>
            </a:r>
          </a:p>
          <a:p>
            <a:r>
              <a:rPr lang="en-US" dirty="0">
                <a:latin typeface="Courier New" panose="02070309020205020404" pitchFamily="49" charset="0"/>
                <a:cs typeface="Courier New" panose="02070309020205020404" pitchFamily="49" charset="0"/>
                <a:sym typeface="Courier New"/>
              </a:rPr>
              <a:t>AS 'Total Sources' </a:t>
            </a:r>
          </a:p>
          <a:p>
            <a:r>
              <a:rPr lang="en-US" dirty="0">
                <a:latin typeface="Courier New" panose="02070309020205020404" pitchFamily="49" charset="0"/>
                <a:cs typeface="Courier New" panose="02070309020205020404" pitchFamily="49" charset="0"/>
                <a:sym typeface="Courier New"/>
              </a:rPr>
              <a:t>FROM </a:t>
            </a:r>
            <a:r>
              <a:rPr lang="en-US" dirty="0" err="1">
                <a:latin typeface="Courier New" panose="02070309020205020404" pitchFamily="49" charset="0"/>
                <a:cs typeface="Courier New" panose="02070309020205020404" pitchFamily="49" charset="0"/>
                <a:sym typeface="Courier New"/>
              </a:rPr>
              <a:t>page_visits</a:t>
            </a:r>
            <a:r>
              <a:rPr lang="en-US" dirty="0">
                <a:latin typeface="Courier New" panose="02070309020205020404" pitchFamily="49" charset="0"/>
                <a:cs typeface="Courier New" panose="02070309020205020404" pitchFamily="49" charset="0"/>
                <a:sym typeface="Courier New"/>
              </a:rPr>
              <a:t>;</a:t>
            </a:r>
            <a:endParaRPr dirty="0">
              <a:latin typeface="Courier New" panose="02070309020205020404" pitchFamily="49" charset="0"/>
              <a:cs typeface="Courier New" panose="02070309020205020404" pitchFamily="49" charset="0"/>
              <a:sym typeface="Courier New"/>
            </a:endParaRPr>
          </a:p>
        </p:txBody>
      </p:sp>
      <p:sp>
        <p:nvSpPr>
          <p:cNvPr id="8" name="Shape 324">
            <a:extLst>
              <a:ext uri="{FF2B5EF4-FFF2-40B4-BE49-F238E27FC236}">
                <a16:creationId xmlns:a16="http://schemas.microsoft.com/office/drawing/2014/main" id="{06D62D63-05B6-5248-8E58-8F9507539DC7}"/>
              </a:ext>
            </a:extLst>
          </p:cNvPr>
          <p:cNvSpPr txBox="1"/>
          <p:nvPr/>
        </p:nvSpPr>
        <p:spPr>
          <a:xfrm>
            <a:off x="4212092" y="1210342"/>
            <a:ext cx="3694778" cy="1371547"/>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dirty="0"/>
              <a:t>How many sources does </a:t>
            </a:r>
            <a:r>
              <a:rPr lang="en-US" dirty="0" err="1"/>
              <a:t>CoolTShirts</a:t>
            </a:r>
            <a:r>
              <a:rPr lang="en-US" dirty="0"/>
              <a:t> use?</a:t>
            </a:r>
          </a:p>
          <a:p>
            <a:pPr lvl="0">
              <a:lnSpc>
                <a:spcPct val="115000"/>
              </a:lnSpc>
              <a:buClr>
                <a:schemeClr val="dk1"/>
              </a:buClr>
              <a:buSzPts val="1100"/>
            </a:pPr>
            <a:endParaRPr lang="en-US" sz="1200" dirty="0">
              <a:latin typeface="Roboto"/>
              <a:ea typeface="Roboto"/>
              <a:cs typeface="Roboto"/>
              <a:sym typeface="Roboto"/>
            </a:endParaRPr>
          </a:p>
          <a:p>
            <a:pPr lvl="0">
              <a:lnSpc>
                <a:spcPct val="115000"/>
              </a:lnSpc>
              <a:buClr>
                <a:schemeClr val="dk1"/>
              </a:buClr>
              <a:buSzPts val="1100"/>
            </a:pPr>
            <a:endParaRPr lang="en-US" sz="1200" dirty="0">
              <a:latin typeface="Roboto"/>
              <a:ea typeface="Roboto"/>
              <a:cs typeface="Roboto"/>
              <a:sym typeface="Roboto"/>
            </a:endParaRPr>
          </a:p>
          <a:p>
            <a:pPr marL="285750" lvl="0" indent="-285750">
              <a:lnSpc>
                <a:spcPct val="115000"/>
              </a:lnSpc>
              <a:buClr>
                <a:schemeClr val="dk1"/>
              </a:buClr>
              <a:buSzPts val="1100"/>
              <a:buFont typeface="Wingdings" pitchFamily="2" charset="2"/>
              <a:buChar char="v"/>
            </a:pPr>
            <a:r>
              <a:rPr lang="en-US" dirty="0">
                <a:sym typeface="Roboto"/>
              </a:rPr>
              <a:t>CTS uses 6 sources to interact with their customers.</a:t>
            </a:r>
            <a:endParaRPr dirty="0">
              <a:sym typeface="Roboto"/>
            </a:endParaRPr>
          </a:p>
        </p:txBody>
      </p:sp>
      <p:graphicFrame>
        <p:nvGraphicFramePr>
          <p:cNvPr id="9" name="Shape 325">
            <a:extLst>
              <a:ext uri="{FF2B5EF4-FFF2-40B4-BE49-F238E27FC236}">
                <a16:creationId xmlns:a16="http://schemas.microsoft.com/office/drawing/2014/main" id="{D6A27CCD-DBC8-AE4D-8027-1C343757DCAC}"/>
              </a:ext>
            </a:extLst>
          </p:cNvPr>
          <p:cNvGraphicFramePr/>
          <p:nvPr>
            <p:extLst>
              <p:ext uri="{D42A27DB-BD31-4B8C-83A1-F6EECF244321}">
                <p14:modId xmlns:p14="http://schemas.microsoft.com/office/powerpoint/2010/main" val="3519706163"/>
              </p:ext>
            </p:extLst>
          </p:nvPr>
        </p:nvGraphicFramePr>
        <p:xfrm>
          <a:off x="4212092" y="3549458"/>
          <a:ext cx="3694778" cy="868620"/>
        </p:xfrm>
        <a:graphic>
          <a:graphicData uri="http://schemas.openxmlformats.org/drawingml/2006/table">
            <a:tbl>
              <a:tblPr>
                <a:noFill/>
                <a:tableStyleId>{8628B589-4659-4227-9C68-565DD4A46BFE}</a:tableStyleId>
              </a:tblPr>
              <a:tblGrid>
                <a:gridCol w="3694778">
                  <a:extLst>
                    <a:ext uri="{9D8B030D-6E8A-4147-A177-3AD203B41FA5}">
                      <a16:colId xmlns:a16="http://schemas.microsoft.com/office/drawing/2014/main" val="20000"/>
                    </a:ext>
                  </a:extLst>
                </a:gridCol>
              </a:tblGrid>
              <a:tr h="386350">
                <a:tc>
                  <a:txBody>
                    <a:bodyPr/>
                    <a:lstStyle/>
                    <a:p>
                      <a:pPr marL="0" lvl="0" indent="0" algn="ctr" rtl="0">
                        <a:spcBef>
                          <a:spcPts val="0"/>
                        </a:spcBef>
                        <a:spcAft>
                          <a:spcPts val="0"/>
                        </a:spcAft>
                        <a:buNone/>
                      </a:pPr>
                      <a:r>
                        <a:rPr lang="en-US" sz="1100" b="1" i="0" u="none" strike="noStrike" cap="none" dirty="0">
                          <a:solidFill>
                            <a:srgbClr val="FFFFFF"/>
                          </a:solidFill>
                          <a:latin typeface="Courier New" panose="02070309020205020404" pitchFamily="49" charset="0"/>
                          <a:cs typeface="Courier New" panose="02070309020205020404" pitchFamily="49" charset="0"/>
                          <a:sym typeface="Arial"/>
                        </a:rPr>
                        <a:t>Total Sources</a:t>
                      </a:r>
                    </a:p>
                    <a:p>
                      <a:pPr marL="0" lvl="0" indent="0" rtl="0">
                        <a:spcBef>
                          <a:spcPts val="0"/>
                        </a:spcBef>
                        <a:spcAft>
                          <a:spcPts val="0"/>
                        </a:spcAft>
                        <a:buNone/>
                      </a:pP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marL="0" lvl="0" indent="0" algn="ctr" rtl="0">
                        <a:spcBef>
                          <a:spcPts val="0"/>
                        </a:spcBef>
                        <a:spcAft>
                          <a:spcPts val="0"/>
                        </a:spcAft>
                        <a:buNone/>
                      </a:pPr>
                      <a:r>
                        <a:rPr lang="en-US" sz="1200" dirty="0"/>
                        <a:t>6</a:t>
                      </a:r>
                      <a:endParaRPr sz="1200" dirty="0"/>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86437"/>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2.2 Campaign and Sources Relationship</a:t>
            </a:r>
            <a:endParaRPr sz="2400" b="1" dirty="0">
              <a:solidFill>
                <a:srgbClr val="295269"/>
              </a:solidFill>
              <a:latin typeface="Roboto"/>
              <a:ea typeface="Roboto"/>
              <a:cs typeface="Roboto"/>
              <a:sym typeface="Roboto"/>
            </a:endParaRPr>
          </a:p>
        </p:txBody>
      </p:sp>
      <p:sp>
        <p:nvSpPr>
          <p:cNvPr id="323" name="Shape 323"/>
          <p:cNvSpPr txBox="1"/>
          <p:nvPr/>
        </p:nvSpPr>
        <p:spPr>
          <a:xfrm>
            <a:off x="411056" y="4264234"/>
            <a:ext cx="4492639" cy="654531"/>
          </a:xfrm>
          <a:prstGeom prst="rect">
            <a:avLst/>
          </a:prstGeom>
          <a:solidFill>
            <a:schemeClr val="accent4">
              <a:lumMod val="20000"/>
              <a:lumOff val="80000"/>
            </a:schemeClr>
          </a:solidFill>
          <a:ln>
            <a:noFill/>
          </a:ln>
        </p:spPr>
        <p:txBody>
          <a:bodyPr spcFirstLastPara="1" wrap="square" lIns="91425" tIns="91425" rIns="91425" bIns="91425" anchor="t" anchorCtr="0">
            <a:noAutofit/>
          </a:bodyPr>
          <a:lstStyle/>
          <a:p>
            <a:pPr lvl="0">
              <a:buClr>
                <a:schemeClr val="dk1"/>
              </a:buClr>
              <a:buSzPts val="1100"/>
            </a:pPr>
            <a:r>
              <a:rPr lang="en-US" sz="1100" dirty="0">
                <a:latin typeface="Courier New" panose="02070309020205020404" pitchFamily="49" charset="0"/>
                <a:cs typeface="Courier New" panose="02070309020205020404" pitchFamily="49" charset="0"/>
                <a:sym typeface="Courier New"/>
              </a:rPr>
              <a:t>SELECT DISTINCT </a:t>
            </a:r>
            <a:r>
              <a:rPr lang="en-US" sz="1100" dirty="0" err="1">
                <a:latin typeface="Courier New" panose="02070309020205020404" pitchFamily="49" charset="0"/>
                <a:cs typeface="Courier New" panose="02070309020205020404" pitchFamily="49" charset="0"/>
                <a:sym typeface="Courier New"/>
              </a:rPr>
              <a:t>utm_campaign</a:t>
            </a:r>
            <a:r>
              <a:rPr lang="en-US" sz="1100" dirty="0">
                <a:latin typeface="Courier New" panose="02070309020205020404" pitchFamily="49" charset="0"/>
                <a:cs typeface="Courier New" panose="02070309020205020404" pitchFamily="49" charset="0"/>
                <a:sym typeface="Courier New"/>
              </a:rPr>
              <a:t> AS 'UTM Campaigns', </a:t>
            </a:r>
          </a:p>
          <a:p>
            <a:pPr lvl="0">
              <a:buClr>
                <a:schemeClr val="dk1"/>
              </a:buClr>
              <a:buSzPts val="1100"/>
            </a:pPr>
            <a:r>
              <a:rPr lang="en-US" sz="1100" dirty="0" err="1">
                <a:latin typeface="Courier New" panose="02070309020205020404" pitchFamily="49" charset="0"/>
                <a:cs typeface="Courier New" panose="02070309020205020404" pitchFamily="49" charset="0"/>
                <a:sym typeface="Courier New"/>
              </a:rPr>
              <a:t>utm_source</a:t>
            </a:r>
            <a:r>
              <a:rPr lang="en-US" sz="1100" dirty="0">
                <a:latin typeface="Courier New" panose="02070309020205020404" pitchFamily="49" charset="0"/>
                <a:cs typeface="Courier New" panose="02070309020205020404" pitchFamily="49" charset="0"/>
                <a:sym typeface="Courier New"/>
              </a:rPr>
              <a:t> AS 'UTM Sources'</a:t>
            </a:r>
          </a:p>
          <a:p>
            <a:pPr lvl="0">
              <a:buClr>
                <a:schemeClr val="dk1"/>
              </a:buClr>
              <a:buSzPts val="1100"/>
            </a:pPr>
            <a:r>
              <a:rPr lang="en-US" sz="1100" dirty="0">
                <a:latin typeface="Courier New" panose="02070309020205020404" pitchFamily="49" charset="0"/>
                <a:cs typeface="Courier New" panose="02070309020205020404" pitchFamily="49" charset="0"/>
                <a:sym typeface="Courier New"/>
              </a:rPr>
              <a:t>FROM </a:t>
            </a:r>
            <a:r>
              <a:rPr lang="en-US" sz="1100" dirty="0" err="1">
                <a:latin typeface="Courier New" panose="02070309020205020404" pitchFamily="49" charset="0"/>
                <a:cs typeface="Courier New" panose="02070309020205020404" pitchFamily="49" charset="0"/>
                <a:sym typeface="Courier New"/>
              </a:rPr>
              <a:t>page_visits</a:t>
            </a:r>
            <a:r>
              <a:rPr lang="en-US" sz="1100" dirty="0">
                <a:latin typeface="Courier New" panose="02070309020205020404" pitchFamily="49" charset="0"/>
                <a:cs typeface="Courier New" panose="02070309020205020404" pitchFamily="49" charset="0"/>
                <a:sym typeface="Courier New"/>
              </a:rPr>
              <a:t>;</a:t>
            </a:r>
            <a:endParaRPr sz="1100" dirty="0">
              <a:latin typeface="Courier New" panose="02070309020205020404" pitchFamily="49" charset="0"/>
              <a:cs typeface="Courier New" panose="02070309020205020404" pitchFamily="49" charset="0"/>
              <a:sym typeface="Courier New"/>
            </a:endParaRPr>
          </a:p>
        </p:txBody>
      </p:sp>
      <p:sp>
        <p:nvSpPr>
          <p:cNvPr id="324" name="Shape 324"/>
          <p:cNvSpPr txBox="1"/>
          <p:nvPr/>
        </p:nvSpPr>
        <p:spPr>
          <a:xfrm>
            <a:off x="411056" y="924037"/>
            <a:ext cx="4474709" cy="326366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dirty="0"/>
              <a:t>How are campaigns and sources related? Explain the difference between </a:t>
            </a:r>
            <a:r>
              <a:rPr lang="en-US" sz="1200" dirty="0" err="1"/>
              <a:t>utm_campaign</a:t>
            </a:r>
            <a:r>
              <a:rPr lang="en-US" sz="1200" dirty="0"/>
              <a:t> and </a:t>
            </a:r>
            <a:r>
              <a:rPr lang="en-US" sz="1200" dirty="0" err="1"/>
              <a:t>utm_source</a:t>
            </a:r>
            <a:r>
              <a:rPr lang="en-US" sz="1200" dirty="0"/>
              <a:t>.</a:t>
            </a:r>
          </a:p>
          <a:p>
            <a:pPr lvl="0">
              <a:lnSpc>
                <a:spcPct val="115000"/>
              </a:lnSpc>
              <a:buClr>
                <a:schemeClr val="dk1"/>
              </a:buClr>
              <a:buSzPts val="1100"/>
            </a:pPr>
            <a:endParaRPr lang="en-US" sz="1200" dirty="0">
              <a:latin typeface="Roboto"/>
              <a:ea typeface="Roboto"/>
              <a:cs typeface="Roboto"/>
              <a:sym typeface="Roboto"/>
            </a:endParaRPr>
          </a:p>
          <a:p>
            <a:pPr marL="171450" lvl="0" indent="-171450">
              <a:lnSpc>
                <a:spcPct val="115000"/>
              </a:lnSpc>
              <a:buClr>
                <a:schemeClr val="dk1"/>
              </a:buClr>
              <a:buSzPts val="1100"/>
              <a:buFont typeface="Wingdings" pitchFamily="2" charset="2"/>
              <a:buChar char="v"/>
            </a:pPr>
            <a:r>
              <a:rPr lang="en-US" sz="1200" dirty="0">
                <a:sym typeface="Roboto"/>
              </a:rPr>
              <a:t>Marketing Campaign is an activity aimed at boosting product sales, company awareness and customer engagement. </a:t>
            </a:r>
            <a:r>
              <a:rPr lang="en-US" sz="1200" dirty="0" err="1">
                <a:sym typeface="Roboto"/>
              </a:rPr>
              <a:t>utm_campaign</a:t>
            </a:r>
            <a:r>
              <a:rPr lang="en-US" sz="1200" dirty="0">
                <a:sym typeface="Roboto"/>
              </a:rPr>
              <a:t> in </a:t>
            </a:r>
            <a:r>
              <a:rPr lang="en-US" sz="1200" dirty="0" err="1">
                <a:sym typeface="Roboto"/>
              </a:rPr>
              <a:t>page_visits</a:t>
            </a:r>
            <a:r>
              <a:rPr lang="en-US" sz="1200" dirty="0">
                <a:sym typeface="Roboto"/>
              </a:rPr>
              <a:t> stores the different types of campaigns that CTS uses.</a:t>
            </a:r>
          </a:p>
          <a:p>
            <a:pPr marL="171450" lvl="0" indent="-171450">
              <a:lnSpc>
                <a:spcPct val="115000"/>
              </a:lnSpc>
              <a:buClr>
                <a:schemeClr val="dk1"/>
              </a:buClr>
              <a:buSzPts val="1100"/>
              <a:buFont typeface="Wingdings" pitchFamily="2" charset="2"/>
              <a:buChar char="v"/>
            </a:pPr>
            <a:r>
              <a:rPr lang="en-US" sz="1200" dirty="0">
                <a:sym typeface="Roboto"/>
              </a:rPr>
              <a:t>Marketing source is the method used to engage with the customer during the campaigns. </a:t>
            </a:r>
            <a:r>
              <a:rPr lang="en-US" sz="1200" dirty="0" err="1">
                <a:sym typeface="Roboto"/>
              </a:rPr>
              <a:t>utm_source</a:t>
            </a:r>
            <a:r>
              <a:rPr lang="en-US" sz="1200" dirty="0">
                <a:sym typeface="Roboto"/>
              </a:rPr>
              <a:t> stores the various touchpoint that triggers the user action directing users to CTS website. </a:t>
            </a:r>
          </a:p>
          <a:p>
            <a:pPr marL="171450" lvl="0" indent="-171450">
              <a:lnSpc>
                <a:spcPct val="115000"/>
              </a:lnSpc>
              <a:buClr>
                <a:schemeClr val="dk1"/>
              </a:buClr>
              <a:buSzPts val="1100"/>
              <a:buFont typeface="Wingdings" pitchFamily="2" charset="2"/>
              <a:buChar char="v"/>
            </a:pPr>
            <a:r>
              <a:rPr lang="en-US" sz="1200" dirty="0">
                <a:sym typeface="Roboto"/>
              </a:rPr>
              <a:t>Each CTS campaign uses a specific source to engage with the customers. Its obvious from the results that </a:t>
            </a:r>
            <a:r>
              <a:rPr lang="en-US" sz="1200" b="1" dirty="0">
                <a:sym typeface="Roboto"/>
              </a:rPr>
              <a:t>email and google are popular sources </a:t>
            </a:r>
            <a:r>
              <a:rPr lang="en-US" sz="1200" dirty="0">
                <a:sym typeface="Roboto"/>
              </a:rPr>
              <a:t>each</a:t>
            </a:r>
            <a:r>
              <a:rPr lang="en-US" sz="1200" b="1" dirty="0">
                <a:sym typeface="Roboto"/>
              </a:rPr>
              <a:t> </a:t>
            </a:r>
            <a:r>
              <a:rPr lang="en-US" sz="1200" dirty="0">
                <a:sym typeface="Roboto"/>
              </a:rPr>
              <a:t>shared across 2 different campaigns</a:t>
            </a:r>
            <a:r>
              <a:rPr lang="en-US" dirty="0">
                <a:sym typeface="Roboto"/>
              </a:rPr>
              <a:t>.</a:t>
            </a:r>
          </a:p>
          <a:p>
            <a:pPr marL="171450" lvl="0" indent="-171450">
              <a:lnSpc>
                <a:spcPct val="115000"/>
              </a:lnSpc>
              <a:buClr>
                <a:schemeClr val="dk1"/>
              </a:buClr>
              <a:buSzPts val="1100"/>
              <a:buFont typeface="Wingdings" pitchFamily="2" charset="2"/>
              <a:buChar char="v"/>
            </a:pPr>
            <a:endParaRPr lang="en-US" dirty="0">
              <a:sym typeface="Roboto"/>
            </a:endParaRPr>
          </a:p>
        </p:txBody>
      </p:sp>
      <p:sp>
        <p:nvSpPr>
          <p:cNvPr id="2" name="Slide Number Placeholder 1">
            <a:extLst>
              <a:ext uri="{FF2B5EF4-FFF2-40B4-BE49-F238E27FC236}">
                <a16:creationId xmlns:a16="http://schemas.microsoft.com/office/drawing/2014/main" id="{E6381DCA-F958-FA4B-B840-F5E7AAE34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7</a:t>
            </a:fld>
            <a:endParaRPr lang="en"/>
          </a:p>
        </p:txBody>
      </p:sp>
      <p:graphicFrame>
        <p:nvGraphicFramePr>
          <p:cNvPr id="11" name="Shape 332">
            <a:extLst>
              <a:ext uri="{FF2B5EF4-FFF2-40B4-BE49-F238E27FC236}">
                <a16:creationId xmlns:a16="http://schemas.microsoft.com/office/drawing/2014/main" id="{D2790E33-8AB7-074B-A27E-26D6673628E6}"/>
              </a:ext>
            </a:extLst>
          </p:cNvPr>
          <p:cNvGraphicFramePr/>
          <p:nvPr>
            <p:extLst>
              <p:ext uri="{D42A27DB-BD31-4B8C-83A1-F6EECF244321}">
                <p14:modId xmlns:p14="http://schemas.microsoft.com/office/powerpoint/2010/main" val="825285731"/>
              </p:ext>
            </p:extLst>
          </p:nvPr>
        </p:nvGraphicFramePr>
        <p:xfrm>
          <a:off x="5029199" y="924589"/>
          <a:ext cx="3111197" cy="3994177"/>
        </p:xfrm>
        <a:graphic>
          <a:graphicData uri="http://schemas.openxmlformats.org/drawingml/2006/table">
            <a:tbl>
              <a:tblPr>
                <a:noFill/>
                <a:tableStyleId>{8628B589-4659-4227-9C68-565DD4A46BFE}</a:tableStyleId>
              </a:tblPr>
              <a:tblGrid>
                <a:gridCol w="1708584">
                  <a:extLst>
                    <a:ext uri="{9D8B030D-6E8A-4147-A177-3AD203B41FA5}">
                      <a16:colId xmlns:a16="http://schemas.microsoft.com/office/drawing/2014/main" val="20000"/>
                    </a:ext>
                  </a:extLst>
                </a:gridCol>
                <a:gridCol w="1402613">
                  <a:extLst>
                    <a:ext uri="{9D8B030D-6E8A-4147-A177-3AD203B41FA5}">
                      <a16:colId xmlns:a16="http://schemas.microsoft.com/office/drawing/2014/main" val="20001"/>
                    </a:ext>
                  </a:extLst>
                </a:gridCol>
              </a:tblGrid>
              <a:tr h="431029">
                <a:tc>
                  <a:txBody>
                    <a:bodyPr/>
                    <a:lstStyle/>
                    <a:p>
                      <a:pPr marL="0" lvl="0" indent="0" algn="ctr" rtl="0">
                        <a:spcBef>
                          <a:spcPts val="0"/>
                        </a:spcBef>
                        <a:spcAft>
                          <a:spcPts val="0"/>
                        </a:spcAft>
                        <a:buNone/>
                      </a:pPr>
                      <a:r>
                        <a:rPr lang="en-US" sz="1100" b="1" i="0" dirty="0">
                          <a:solidFill>
                            <a:srgbClr val="FFFFFF"/>
                          </a:solidFill>
                          <a:latin typeface="Courier New" panose="02070309020205020404" pitchFamily="49" charset="0"/>
                          <a:cs typeface="Courier New" panose="02070309020205020404" pitchFamily="49" charset="0"/>
                        </a:rPr>
                        <a:t>UTM Campaigns</a:t>
                      </a:r>
                      <a:endParaRPr sz="1100" b="1" i="0" dirty="0">
                        <a:solidFill>
                          <a:srgbClr val="FFFFFF"/>
                        </a:solidFill>
                        <a:latin typeface="Courier New" panose="02070309020205020404" pitchFamily="49" charset="0"/>
                        <a:cs typeface="Courier New" panose="02070309020205020404" pitchFamily="49" charset="0"/>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tc>
                  <a:txBody>
                    <a:bodyPr/>
                    <a:lstStyle/>
                    <a:p>
                      <a:pPr marL="0" lvl="0" indent="0" algn="ctr" rtl="0">
                        <a:spcBef>
                          <a:spcPts val="0"/>
                        </a:spcBef>
                        <a:spcAft>
                          <a:spcPts val="0"/>
                        </a:spcAft>
                        <a:buNone/>
                      </a:pPr>
                      <a:r>
                        <a:rPr lang="en-US" sz="1100" b="1" i="0" dirty="0">
                          <a:solidFill>
                            <a:srgbClr val="FFFFFF"/>
                          </a:solidFill>
                          <a:latin typeface="Courier New" panose="02070309020205020404" pitchFamily="49" charset="0"/>
                          <a:cs typeface="Courier New" panose="02070309020205020404" pitchFamily="49" charset="0"/>
                        </a:rPr>
                        <a:t>UTM Sources</a:t>
                      </a:r>
                      <a:endParaRPr sz="1100" b="1" i="0" dirty="0">
                        <a:solidFill>
                          <a:srgbClr val="FFFFFF"/>
                        </a:solidFill>
                        <a:latin typeface="Courier New" panose="02070309020205020404" pitchFamily="49" charset="0"/>
                        <a:cs typeface="Courier New" panose="02070309020205020404" pitchFamily="49" charset="0"/>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431029">
                <a:tc>
                  <a:txBody>
                    <a:bodyPr/>
                    <a:lstStyle/>
                    <a:p>
                      <a:pPr marL="0" lvl="0" indent="0" algn="ctr" rtl="0">
                        <a:spcBef>
                          <a:spcPts val="0"/>
                        </a:spcBef>
                        <a:spcAft>
                          <a:spcPts val="0"/>
                        </a:spcAft>
                        <a:buNone/>
                      </a:pPr>
                      <a:r>
                        <a:rPr lang="en-US" sz="1000" dirty="0"/>
                        <a:t>getting-to-know-cool-</a:t>
                      </a:r>
                      <a:r>
                        <a:rPr lang="en-US" sz="1000" dirty="0" err="1"/>
                        <a:t>tshirts</a:t>
                      </a:r>
                      <a:endParaRPr sz="1000" dirty="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US" sz="1000" dirty="0" err="1"/>
                        <a:t>nytimes</a:t>
                      </a:r>
                      <a:endParaRPr sz="1000" dirty="0"/>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431029">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weekly-newsletter</a:t>
                      </a:r>
                      <a:endParaRPr sz="1000" b="0" i="0" u="none" strike="noStrike" cap="none" dirty="0">
                        <a:solidFill>
                          <a:srgbClr val="000000"/>
                        </a:solidFill>
                        <a:latin typeface="Arial"/>
                        <a:cs typeface="Arial"/>
                        <a:sym typeface="Arial"/>
                      </a:endParaRPr>
                    </a:p>
                  </a:txBody>
                  <a:tcPr marL="91425" marR="91425" marT="91425" marB="91425"/>
                </a:tc>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email</a:t>
                      </a:r>
                      <a:endParaRPr sz="1000" b="0" i="0" u="none" strike="noStrike" cap="none" dirty="0">
                        <a:solidFill>
                          <a:srgbClr val="000000"/>
                        </a:solidFill>
                        <a:latin typeface="Arial"/>
                        <a:cs typeface="Arial"/>
                        <a:sym typeface="Arial"/>
                      </a:endParaRPr>
                    </a:p>
                  </a:txBody>
                  <a:tcPr marL="91425" marR="91425" marT="91425" marB="91425"/>
                </a:tc>
                <a:extLst>
                  <a:ext uri="{0D108BD9-81ED-4DB2-BD59-A6C34878D82A}">
                    <a16:rowId xmlns:a16="http://schemas.microsoft.com/office/drawing/2014/main" val="10002"/>
                  </a:ext>
                </a:extLst>
              </a:tr>
              <a:tr h="431029">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ten-crazy-cool-</a:t>
                      </a:r>
                      <a:r>
                        <a:rPr lang="en-US" sz="1000" b="0" i="0" u="none" strike="noStrike" cap="none" dirty="0" err="1">
                          <a:solidFill>
                            <a:srgbClr val="000000"/>
                          </a:solidFill>
                          <a:latin typeface="Arial"/>
                          <a:cs typeface="Arial"/>
                          <a:sym typeface="Arial"/>
                        </a:rPr>
                        <a:t>tshirts</a:t>
                      </a:r>
                      <a:r>
                        <a:rPr lang="en-US" sz="1000" b="0" i="0" u="none" strike="noStrike" cap="none" dirty="0">
                          <a:solidFill>
                            <a:srgbClr val="000000"/>
                          </a:solidFill>
                          <a:latin typeface="Arial"/>
                          <a:cs typeface="Arial"/>
                          <a:sym typeface="Arial"/>
                        </a:rPr>
                        <a:t>-facts</a:t>
                      </a:r>
                      <a:endParaRPr sz="1000" b="0" i="0" u="none" strike="noStrike" cap="none" dirty="0">
                        <a:solidFill>
                          <a:srgbClr val="000000"/>
                        </a:solidFill>
                        <a:latin typeface="Arial"/>
                        <a:cs typeface="Arial"/>
                        <a:sym typeface="Arial"/>
                      </a:endParaRPr>
                    </a:p>
                  </a:txBody>
                  <a:tcPr marL="91425" marR="91425" marT="91425" marB="91425"/>
                </a:tc>
                <a:tc>
                  <a:txBody>
                    <a:bodyPr/>
                    <a:lstStyle/>
                    <a:p>
                      <a:pPr marL="0" lvl="0" indent="0" algn="ctr" rtl="0">
                        <a:spcBef>
                          <a:spcPts val="0"/>
                        </a:spcBef>
                        <a:spcAft>
                          <a:spcPts val="0"/>
                        </a:spcAft>
                        <a:buNone/>
                      </a:pPr>
                      <a:r>
                        <a:rPr lang="en-US" sz="1000" b="0" i="0" u="none" strike="noStrike" cap="none" dirty="0" err="1">
                          <a:solidFill>
                            <a:srgbClr val="000000"/>
                          </a:solidFill>
                          <a:latin typeface="Arial"/>
                          <a:cs typeface="Arial"/>
                          <a:sym typeface="Arial"/>
                        </a:rPr>
                        <a:t>buzzfeed</a:t>
                      </a:r>
                      <a:endParaRPr sz="1000" b="0" i="0" u="none" strike="noStrike" cap="none" dirty="0">
                        <a:solidFill>
                          <a:srgbClr val="000000"/>
                        </a:solidFill>
                        <a:latin typeface="Arial"/>
                        <a:cs typeface="Arial"/>
                        <a:sym typeface="Arial"/>
                      </a:endParaRPr>
                    </a:p>
                  </a:txBody>
                  <a:tcPr marL="91425" marR="91425" marT="91425" marB="91425"/>
                </a:tc>
                <a:extLst>
                  <a:ext uri="{0D108BD9-81ED-4DB2-BD59-A6C34878D82A}">
                    <a16:rowId xmlns:a16="http://schemas.microsoft.com/office/drawing/2014/main" val="10003"/>
                  </a:ext>
                </a:extLst>
              </a:tr>
              <a:tr h="431029">
                <a:tc>
                  <a:txBody>
                    <a:bodyPr/>
                    <a:lstStyle/>
                    <a:p>
                      <a:pPr marL="0" lvl="0" indent="0" algn="ctr" rtl="0">
                        <a:spcBef>
                          <a:spcPts val="0"/>
                        </a:spcBef>
                        <a:spcAft>
                          <a:spcPts val="0"/>
                        </a:spcAft>
                        <a:buNone/>
                      </a:pPr>
                      <a:r>
                        <a:rPr lang="en-US" sz="1000" b="0" i="0" u="none" strike="noStrike" cap="none" dirty="0" err="1">
                          <a:solidFill>
                            <a:srgbClr val="000000"/>
                          </a:solidFill>
                          <a:latin typeface="Arial"/>
                          <a:cs typeface="Arial"/>
                          <a:sym typeface="Arial"/>
                        </a:rPr>
                        <a:t>retargetting</a:t>
                      </a:r>
                      <a:r>
                        <a:rPr lang="en-US" sz="1000" b="0" i="0" u="none" strike="noStrike" cap="none" dirty="0">
                          <a:solidFill>
                            <a:srgbClr val="000000"/>
                          </a:solidFill>
                          <a:latin typeface="Arial"/>
                          <a:cs typeface="Arial"/>
                          <a:sym typeface="Arial"/>
                        </a:rPr>
                        <a:t>-campaign</a:t>
                      </a:r>
                      <a:endParaRPr sz="1000" b="0" i="0" u="none" strike="noStrike" cap="none" dirty="0">
                        <a:solidFill>
                          <a:srgbClr val="000000"/>
                        </a:solidFill>
                        <a:latin typeface="Arial"/>
                        <a:cs typeface="Arial"/>
                        <a:sym typeface="Arial"/>
                      </a:endParaRPr>
                    </a:p>
                  </a:txBody>
                  <a:tcPr marL="91425" marR="91425" marT="91425" marB="91425"/>
                </a:tc>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email</a:t>
                      </a:r>
                      <a:endParaRPr sz="1000" b="0" i="0" u="none" strike="noStrike" cap="none" dirty="0">
                        <a:solidFill>
                          <a:srgbClr val="000000"/>
                        </a:solidFill>
                        <a:latin typeface="Arial"/>
                        <a:cs typeface="Arial"/>
                        <a:sym typeface="Arial"/>
                      </a:endParaRPr>
                    </a:p>
                  </a:txBody>
                  <a:tcPr marL="91425" marR="91425" marT="91425" marB="91425"/>
                </a:tc>
                <a:extLst>
                  <a:ext uri="{0D108BD9-81ED-4DB2-BD59-A6C34878D82A}">
                    <a16:rowId xmlns:a16="http://schemas.microsoft.com/office/drawing/2014/main" val="10004"/>
                  </a:ext>
                </a:extLst>
              </a:tr>
              <a:tr h="431029">
                <a:tc>
                  <a:txBody>
                    <a:bodyPr/>
                    <a:lstStyle/>
                    <a:p>
                      <a:pPr marL="0" lvl="0" indent="0" algn="ctr" rtl="0">
                        <a:spcBef>
                          <a:spcPts val="0"/>
                        </a:spcBef>
                        <a:spcAft>
                          <a:spcPts val="0"/>
                        </a:spcAft>
                        <a:buNone/>
                      </a:pPr>
                      <a:r>
                        <a:rPr lang="en-US" sz="1000" b="0" i="0" u="none" strike="noStrike" cap="none" dirty="0" err="1">
                          <a:solidFill>
                            <a:srgbClr val="000000"/>
                          </a:solidFill>
                          <a:latin typeface="Arial"/>
                          <a:cs typeface="Arial"/>
                          <a:sym typeface="Arial"/>
                        </a:rPr>
                        <a:t>retargetting</a:t>
                      </a:r>
                      <a:r>
                        <a:rPr lang="en-US" sz="1000" b="0" i="0" u="none" strike="noStrike" cap="none" dirty="0">
                          <a:solidFill>
                            <a:srgbClr val="000000"/>
                          </a:solidFill>
                          <a:latin typeface="Arial"/>
                          <a:cs typeface="Arial"/>
                          <a:sym typeface="Arial"/>
                        </a:rPr>
                        <a:t>-ad</a:t>
                      </a:r>
                      <a:endParaRPr sz="1000" b="0" i="0" u="none" strike="noStrike" cap="none" dirty="0">
                        <a:solidFill>
                          <a:srgbClr val="000000"/>
                        </a:solidFill>
                        <a:latin typeface="Arial"/>
                        <a:cs typeface="Arial"/>
                        <a:sym typeface="Arial"/>
                      </a:endParaRPr>
                    </a:p>
                  </a:txBody>
                  <a:tcPr marL="91425" marR="91425" marT="91425" marB="91425"/>
                </a:tc>
                <a:tc>
                  <a:txBody>
                    <a:bodyPr/>
                    <a:lstStyle/>
                    <a:p>
                      <a:pPr marL="0" lvl="0" indent="0" algn="ctr" rtl="0">
                        <a:spcBef>
                          <a:spcPts val="0"/>
                        </a:spcBef>
                        <a:spcAft>
                          <a:spcPts val="0"/>
                        </a:spcAft>
                        <a:buNone/>
                      </a:pPr>
                      <a:r>
                        <a:rPr lang="en-US" sz="1000" b="0" i="0" u="none" strike="noStrike" cap="none" dirty="0" err="1">
                          <a:solidFill>
                            <a:srgbClr val="000000"/>
                          </a:solidFill>
                          <a:latin typeface="Arial"/>
                          <a:cs typeface="Arial"/>
                          <a:sym typeface="Arial"/>
                        </a:rPr>
                        <a:t>facebook</a:t>
                      </a:r>
                      <a:endParaRPr sz="1000" b="0" i="0" u="none" strike="noStrike" cap="none" dirty="0">
                        <a:solidFill>
                          <a:srgbClr val="000000"/>
                        </a:solidFill>
                        <a:latin typeface="Arial"/>
                        <a:cs typeface="Arial"/>
                        <a:sym typeface="Arial"/>
                      </a:endParaRPr>
                    </a:p>
                  </a:txBody>
                  <a:tcPr marL="91425" marR="91425" marT="91425" marB="91425"/>
                </a:tc>
                <a:extLst>
                  <a:ext uri="{0D108BD9-81ED-4DB2-BD59-A6C34878D82A}">
                    <a16:rowId xmlns:a16="http://schemas.microsoft.com/office/drawing/2014/main" val="10005"/>
                  </a:ext>
                </a:extLst>
              </a:tr>
              <a:tr h="545945">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interview-with-cool-</a:t>
                      </a:r>
                      <a:r>
                        <a:rPr lang="en-US" sz="1000" b="0" i="0" u="none" strike="noStrike" cap="none" dirty="0" err="1">
                          <a:solidFill>
                            <a:srgbClr val="000000"/>
                          </a:solidFill>
                          <a:latin typeface="Arial"/>
                          <a:cs typeface="Arial"/>
                          <a:sym typeface="Arial"/>
                        </a:rPr>
                        <a:t>tshirts</a:t>
                      </a:r>
                      <a:r>
                        <a:rPr lang="en-US" sz="1000" b="0" i="0" u="none" strike="noStrike" cap="none" dirty="0">
                          <a:solidFill>
                            <a:srgbClr val="000000"/>
                          </a:solidFill>
                          <a:latin typeface="Arial"/>
                          <a:cs typeface="Arial"/>
                          <a:sym typeface="Arial"/>
                        </a:rPr>
                        <a:t>-founder</a:t>
                      </a:r>
                      <a:endParaRPr sz="1000" b="0" i="0" u="none" strike="noStrike" cap="none" dirty="0">
                        <a:solidFill>
                          <a:srgbClr val="000000"/>
                        </a:solidFill>
                        <a:latin typeface="Arial"/>
                        <a:cs typeface="Arial"/>
                        <a:sym typeface="Arial"/>
                      </a:endParaRPr>
                    </a:p>
                  </a:txBody>
                  <a:tcPr marL="91425" marR="91425" marT="91425" marB="91425"/>
                </a:tc>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medium</a:t>
                      </a:r>
                      <a:endParaRPr sz="1000" b="0" i="0" u="none" strike="noStrike" cap="none" dirty="0">
                        <a:solidFill>
                          <a:srgbClr val="000000"/>
                        </a:solidFill>
                        <a:latin typeface="Arial"/>
                        <a:cs typeface="Arial"/>
                        <a:sym typeface="Arial"/>
                      </a:endParaRPr>
                    </a:p>
                  </a:txBody>
                  <a:tcPr marL="91425" marR="91425" marT="91425" marB="91425"/>
                </a:tc>
                <a:extLst>
                  <a:ext uri="{0D108BD9-81ED-4DB2-BD59-A6C34878D82A}">
                    <a16:rowId xmlns:a16="http://schemas.microsoft.com/office/drawing/2014/main" val="10006"/>
                  </a:ext>
                </a:extLst>
              </a:tr>
              <a:tr h="431029">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paid-search</a:t>
                      </a:r>
                      <a:endParaRPr sz="1000" b="0" i="0" u="none" strike="noStrike" cap="none" dirty="0">
                        <a:solidFill>
                          <a:srgbClr val="000000"/>
                        </a:solidFill>
                        <a:latin typeface="Arial"/>
                        <a:cs typeface="Arial"/>
                        <a:sym typeface="Arial"/>
                      </a:endParaRPr>
                    </a:p>
                  </a:txBody>
                  <a:tcPr marL="91425" marR="91425" marT="91425" marB="91425"/>
                </a:tc>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google</a:t>
                      </a:r>
                      <a:endParaRPr sz="1000" b="0" i="0" u="none" strike="noStrike" cap="none" dirty="0">
                        <a:solidFill>
                          <a:srgbClr val="000000"/>
                        </a:solidFill>
                        <a:latin typeface="Arial"/>
                        <a:cs typeface="Arial"/>
                        <a:sym typeface="Arial"/>
                      </a:endParaRPr>
                    </a:p>
                  </a:txBody>
                  <a:tcPr marL="91425" marR="91425" marT="91425" marB="91425"/>
                </a:tc>
                <a:extLst>
                  <a:ext uri="{0D108BD9-81ED-4DB2-BD59-A6C34878D82A}">
                    <a16:rowId xmlns:a16="http://schemas.microsoft.com/office/drawing/2014/main" val="10007"/>
                  </a:ext>
                </a:extLst>
              </a:tr>
              <a:tr h="431029">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cool-</a:t>
                      </a:r>
                      <a:r>
                        <a:rPr lang="en-US" sz="1000" b="0" i="0" u="none" strike="noStrike" cap="none" dirty="0" err="1">
                          <a:solidFill>
                            <a:srgbClr val="000000"/>
                          </a:solidFill>
                          <a:latin typeface="Arial"/>
                          <a:cs typeface="Arial"/>
                          <a:sym typeface="Arial"/>
                        </a:rPr>
                        <a:t>tshirts</a:t>
                      </a:r>
                      <a:r>
                        <a:rPr lang="en-US" sz="1000" b="0" i="0" u="none" strike="noStrike" cap="none" dirty="0">
                          <a:solidFill>
                            <a:srgbClr val="000000"/>
                          </a:solidFill>
                          <a:latin typeface="Arial"/>
                          <a:cs typeface="Arial"/>
                          <a:sym typeface="Arial"/>
                        </a:rPr>
                        <a:t>-search</a:t>
                      </a:r>
                      <a:endParaRPr sz="1000" b="0" i="0" u="none" strike="noStrike" cap="none" dirty="0">
                        <a:solidFill>
                          <a:srgbClr val="000000"/>
                        </a:solidFill>
                        <a:latin typeface="Arial"/>
                        <a:cs typeface="Arial"/>
                        <a:sym typeface="Arial"/>
                      </a:endParaRPr>
                    </a:p>
                  </a:txBody>
                  <a:tcPr marL="91425" marR="91425" marT="91425" marB="91425"/>
                </a:tc>
                <a:tc>
                  <a:txBody>
                    <a:bodyPr/>
                    <a:lstStyle/>
                    <a:p>
                      <a:pPr marL="0" lvl="0" indent="0" algn="ctr" rtl="0">
                        <a:spcBef>
                          <a:spcPts val="0"/>
                        </a:spcBef>
                        <a:spcAft>
                          <a:spcPts val="0"/>
                        </a:spcAft>
                        <a:buNone/>
                      </a:pPr>
                      <a:r>
                        <a:rPr lang="en-US" sz="1000" b="0" i="0" u="none" strike="noStrike" cap="none" dirty="0">
                          <a:solidFill>
                            <a:srgbClr val="000000"/>
                          </a:solidFill>
                          <a:latin typeface="Arial"/>
                          <a:cs typeface="Arial"/>
                          <a:sym typeface="Arial"/>
                        </a:rPr>
                        <a:t>google</a:t>
                      </a:r>
                      <a:endParaRPr sz="1000" b="0" i="0" u="none" strike="noStrike" cap="none" dirty="0">
                        <a:solidFill>
                          <a:srgbClr val="000000"/>
                        </a:solidFill>
                        <a:latin typeface="Arial"/>
                        <a:cs typeface="Arial"/>
                        <a:sym typeface="Arial"/>
                      </a:endParaRPr>
                    </a:p>
                  </a:txBody>
                  <a:tcPr marL="91425" marR="91425" marT="91425" marB="91425"/>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15529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2.3 Pages on CTS website</a:t>
            </a:r>
            <a:endParaRPr sz="2400" b="1" dirty="0">
              <a:solidFill>
                <a:srgbClr val="295269"/>
              </a:solidFill>
              <a:latin typeface="Roboto"/>
              <a:ea typeface="Roboto"/>
              <a:cs typeface="Roboto"/>
              <a:sym typeface="Roboto"/>
            </a:endParaRPr>
          </a:p>
        </p:txBody>
      </p:sp>
      <p:sp>
        <p:nvSpPr>
          <p:cNvPr id="323" name="Shape 323"/>
          <p:cNvSpPr txBox="1"/>
          <p:nvPr/>
        </p:nvSpPr>
        <p:spPr>
          <a:xfrm>
            <a:off x="5157869" y="1290613"/>
            <a:ext cx="2802790" cy="762305"/>
          </a:xfrm>
          <a:prstGeom prst="rect">
            <a:avLst/>
          </a:prstGeom>
          <a:solidFill>
            <a:schemeClr val="accent4">
              <a:lumMod val="20000"/>
              <a:lumOff val="80000"/>
            </a:schemeClr>
          </a:solidFill>
          <a:ln>
            <a:noFill/>
          </a:ln>
        </p:spPr>
        <p:txBody>
          <a:bodyPr spcFirstLastPara="1" wrap="square" lIns="91425" tIns="91425" rIns="91425" bIns="91425" anchor="t" anchorCtr="0">
            <a:noAutofit/>
          </a:bodyPr>
          <a:lstStyle/>
          <a:p>
            <a:pPr lvl="0">
              <a:buClr>
                <a:schemeClr val="dk1"/>
              </a:buClr>
              <a:buSzPts val="1100"/>
            </a:pPr>
            <a:r>
              <a:rPr lang="en-US" sz="1100" dirty="0">
                <a:latin typeface="Courier New" panose="02070309020205020404" pitchFamily="49" charset="0"/>
                <a:cs typeface="Courier New" panose="02070309020205020404" pitchFamily="49" charset="0"/>
                <a:sym typeface="Courier New"/>
              </a:rPr>
              <a:t>SELECT DISTINCT </a:t>
            </a:r>
            <a:r>
              <a:rPr lang="en-US" sz="1100" dirty="0" err="1">
                <a:latin typeface="Courier New" panose="02070309020205020404" pitchFamily="49" charset="0"/>
                <a:cs typeface="Courier New" panose="02070309020205020404" pitchFamily="49" charset="0"/>
                <a:sym typeface="Courier New"/>
              </a:rPr>
              <a:t>page_name</a:t>
            </a:r>
            <a:r>
              <a:rPr lang="en-US" sz="1100" dirty="0">
                <a:latin typeface="Courier New" panose="02070309020205020404" pitchFamily="49" charset="0"/>
                <a:cs typeface="Courier New" panose="02070309020205020404" pitchFamily="49" charset="0"/>
                <a:sym typeface="Courier New"/>
              </a:rPr>
              <a:t> </a:t>
            </a:r>
          </a:p>
          <a:p>
            <a:pPr lvl="0">
              <a:buClr>
                <a:schemeClr val="dk1"/>
              </a:buClr>
              <a:buSzPts val="1100"/>
            </a:pPr>
            <a:r>
              <a:rPr lang="en-US" sz="1100" dirty="0">
                <a:latin typeface="Courier New" panose="02070309020205020404" pitchFamily="49" charset="0"/>
                <a:cs typeface="Courier New" panose="02070309020205020404" pitchFamily="49" charset="0"/>
                <a:sym typeface="Courier New"/>
              </a:rPr>
              <a:t>AS 'CTS webpages'</a:t>
            </a:r>
          </a:p>
          <a:p>
            <a:pPr lvl="0">
              <a:buClr>
                <a:schemeClr val="dk1"/>
              </a:buClr>
              <a:buSzPts val="1100"/>
            </a:pPr>
            <a:r>
              <a:rPr lang="en-US" sz="1100" dirty="0">
                <a:latin typeface="Courier New" panose="02070309020205020404" pitchFamily="49" charset="0"/>
                <a:cs typeface="Courier New" panose="02070309020205020404" pitchFamily="49" charset="0"/>
                <a:sym typeface="Courier New"/>
              </a:rPr>
              <a:t>FROM </a:t>
            </a:r>
            <a:r>
              <a:rPr lang="en-US" sz="1100" dirty="0" err="1">
                <a:latin typeface="Courier New" panose="02070309020205020404" pitchFamily="49" charset="0"/>
                <a:cs typeface="Courier New" panose="02070309020205020404" pitchFamily="49" charset="0"/>
                <a:sym typeface="Courier New"/>
              </a:rPr>
              <a:t>page_visits</a:t>
            </a:r>
            <a:r>
              <a:rPr lang="en-US" sz="1100" dirty="0">
                <a:latin typeface="Courier New" panose="02070309020205020404" pitchFamily="49" charset="0"/>
                <a:cs typeface="Courier New" panose="02070309020205020404" pitchFamily="49" charset="0"/>
                <a:sym typeface="Courier New"/>
              </a:rPr>
              <a:t>;</a:t>
            </a:r>
            <a:endParaRPr sz="1100" dirty="0">
              <a:latin typeface="Courier New" panose="02070309020205020404" pitchFamily="49" charset="0"/>
              <a:cs typeface="Courier New" panose="02070309020205020404" pitchFamily="49" charset="0"/>
              <a:sym typeface="Courier New"/>
            </a:endParaRPr>
          </a:p>
        </p:txBody>
      </p:sp>
      <p:sp>
        <p:nvSpPr>
          <p:cNvPr id="324" name="Shape 324"/>
          <p:cNvSpPr txBox="1"/>
          <p:nvPr/>
        </p:nvSpPr>
        <p:spPr>
          <a:xfrm>
            <a:off x="411057" y="1290613"/>
            <a:ext cx="4645037" cy="344275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fontAlgn="base"/>
            <a:r>
              <a:rPr lang="en-US" dirty="0"/>
              <a:t>What pages are on their website?</a:t>
            </a:r>
          </a:p>
          <a:p>
            <a:pPr fontAlgn="base"/>
            <a:endParaRPr lang="en-US" dirty="0"/>
          </a:p>
          <a:p>
            <a:pPr fontAlgn="base"/>
            <a:r>
              <a:rPr lang="en-US" dirty="0"/>
              <a:t>CTS website has the following pages:</a:t>
            </a:r>
          </a:p>
          <a:p>
            <a:pPr fontAlgn="base"/>
            <a:endParaRPr lang="en-US" dirty="0"/>
          </a:p>
          <a:p>
            <a:pPr fontAlgn="base"/>
            <a:endParaRPr lang="en-US" dirty="0"/>
          </a:p>
          <a:p>
            <a:pPr lvl="0">
              <a:lnSpc>
                <a:spcPct val="115000"/>
              </a:lnSpc>
              <a:buClr>
                <a:schemeClr val="dk1"/>
              </a:buClr>
              <a:buSzPts val="1100"/>
            </a:pPr>
            <a:endParaRPr lang="en-US"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3237619034"/>
              </p:ext>
            </p:extLst>
          </p:nvPr>
        </p:nvGraphicFramePr>
        <p:xfrm>
          <a:off x="510988" y="2151223"/>
          <a:ext cx="4464423" cy="2447672"/>
        </p:xfrm>
        <a:graphic>
          <a:graphicData uri="http://schemas.openxmlformats.org/drawingml/2006/table">
            <a:tbl>
              <a:tblPr>
                <a:noFill/>
                <a:tableStyleId>{8628B589-4659-4227-9C68-565DD4A46BFE}</a:tableStyleId>
              </a:tblPr>
              <a:tblGrid>
                <a:gridCol w="4464423">
                  <a:extLst>
                    <a:ext uri="{9D8B030D-6E8A-4147-A177-3AD203B41FA5}">
                      <a16:colId xmlns:a16="http://schemas.microsoft.com/office/drawing/2014/main" val="20000"/>
                    </a:ext>
                  </a:extLst>
                </a:gridCol>
              </a:tblGrid>
              <a:tr h="547176">
                <a:tc>
                  <a:txBody>
                    <a:bodyPr/>
                    <a:lstStyle/>
                    <a:p>
                      <a:pPr algn="ctr"/>
                      <a:r>
                        <a:rPr lang="en-US" b="1" i="0" dirty="0">
                          <a:solidFill>
                            <a:schemeClr val="bg1"/>
                          </a:solidFill>
                          <a:effectLst/>
                          <a:latin typeface="Courier New" panose="02070309020205020404" pitchFamily="49" charset="0"/>
                          <a:cs typeface="Courier New" panose="02070309020205020404" pitchFamily="49" charset="0"/>
                        </a:rPr>
                        <a:t>CTS webpages</a:t>
                      </a:r>
                    </a:p>
                  </a:txBody>
                  <a:tcPr anchor="ctr">
                    <a:solidFill>
                      <a:srgbClr val="204056">
                        <a:alpha val="82490"/>
                      </a:srgbClr>
                    </a:solidFill>
                  </a:tcPr>
                </a:tc>
                <a:extLst>
                  <a:ext uri="{0D108BD9-81ED-4DB2-BD59-A6C34878D82A}">
                    <a16:rowId xmlns:a16="http://schemas.microsoft.com/office/drawing/2014/main" val="10000"/>
                  </a:ext>
                </a:extLst>
              </a:tr>
              <a:tr h="475124">
                <a:tc>
                  <a:txBody>
                    <a:bodyPr/>
                    <a:lstStyle/>
                    <a:p>
                      <a:pPr algn="ctr"/>
                      <a:r>
                        <a:rPr lang="en-US" dirty="0">
                          <a:solidFill>
                            <a:srgbClr val="525252"/>
                          </a:solidFill>
                          <a:effectLst/>
                        </a:rPr>
                        <a:t>1 - </a:t>
                      </a:r>
                      <a:r>
                        <a:rPr lang="en-US" dirty="0" err="1">
                          <a:solidFill>
                            <a:srgbClr val="525252"/>
                          </a:solidFill>
                          <a:effectLst/>
                        </a:rPr>
                        <a:t>landing_page</a:t>
                      </a:r>
                      <a:endParaRPr lang="en-US" dirty="0">
                        <a:solidFill>
                          <a:srgbClr val="525252"/>
                        </a:solidFill>
                        <a:effectLst/>
                      </a:endParaRPr>
                    </a:p>
                  </a:txBody>
                  <a:tcPr anchor="ctr"/>
                </a:tc>
                <a:extLst>
                  <a:ext uri="{0D108BD9-81ED-4DB2-BD59-A6C34878D82A}">
                    <a16:rowId xmlns:a16="http://schemas.microsoft.com/office/drawing/2014/main" val="10001"/>
                  </a:ext>
                </a:extLst>
              </a:tr>
              <a:tr h="475124">
                <a:tc>
                  <a:txBody>
                    <a:bodyPr/>
                    <a:lstStyle/>
                    <a:p>
                      <a:pPr algn="ctr"/>
                      <a:r>
                        <a:rPr lang="en-US" dirty="0">
                          <a:solidFill>
                            <a:srgbClr val="525252"/>
                          </a:solidFill>
                          <a:effectLst/>
                        </a:rPr>
                        <a:t>2 - </a:t>
                      </a:r>
                      <a:r>
                        <a:rPr lang="en-US" dirty="0" err="1">
                          <a:solidFill>
                            <a:srgbClr val="525252"/>
                          </a:solidFill>
                          <a:effectLst/>
                        </a:rPr>
                        <a:t>shopping_cart</a:t>
                      </a:r>
                      <a:endParaRPr lang="en-US" dirty="0">
                        <a:solidFill>
                          <a:srgbClr val="525252"/>
                        </a:solidFill>
                        <a:effectLst/>
                      </a:endParaRPr>
                    </a:p>
                  </a:txBody>
                  <a:tcPr anchor="ctr"/>
                </a:tc>
                <a:extLst>
                  <a:ext uri="{0D108BD9-81ED-4DB2-BD59-A6C34878D82A}">
                    <a16:rowId xmlns:a16="http://schemas.microsoft.com/office/drawing/2014/main" val="1072545984"/>
                  </a:ext>
                </a:extLst>
              </a:tr>
              <a:tr h="475124">
                <a:tc>
                  <a:txBody>
                    <a:bodyPr/>
                    <a:lstStyle/>
                    <a:p>
                      <a:pPr algn="ctr"/>
                      <a:r>
                        <a:rPr lang="en-US" dirty="0">
                          <a:solidFill>
                            <a:srgbClr val="525252"/>
                          </a:solidFill>
                          <a:effectLst/>
                        </a:rPr>
                        <a:t>3 - checkout</a:t>
                      </a:r>
                    </a:p>
                  </a:txBody>
                  <a:tcPr anchor="ctr"/>
                </a:tc>
                <a:extLst>
                  <a:ext uri="{0D108BD9-81ED-4DB2-BD59-A6C34878D82A}">
                    <a16:rowId xmlns:a16="http://schemas.microsoft.com/office/drawing/2014/main" val="1338399133"/>
                  </a:ext>
                </a:extLst>
              </a:tr>
              <a:tr h="475124">
                <a:tc>
                  <a:txBody>
                    <a:bodyPr/>
                    <a:lstStyle/>
                    <a:p>
                      <a:pPr algn="ctr"/>
                      <a:r>
                        <a:rPr lang="en-US" dirty="0">
                          <a:solidFill>
                            <a:srgbClr val="525252"/>
                          </a:solidFill>
                          <a:effectLst/>
                        </a:rPr>
                        <a:t>4 - purchase</a:t>
                      </a:r>
                    </a:p>
                  </a:txBody>
                  <a:tcPr anchor="ctr"/>
                </a:tc>
                <a:extLst>
                  <a:ext uri="{0D108BD9-81ED-4DB2-BD59-A6C34878D82A}">
                    <a16:rowId xmlns:a16="http://schemas.microsoft.com/office/drawing/2014/main" val="4138169965"/>
                  </a:ext>
                </a:extLst>
              </a:tr>
            </a:tbl>
          </a:graphicData>
        </a:graphic>
      </p:graphicFrame>
      <p:sp>
        <p:nvSpPr>
          <p:cNvPr id="2" name="Slide Number Placeholder 1">
            <a:extLst>
              <a:ext uri="{FF2B5EF4-FFF2-40B4-BE49-F238E27FC236}">
                <a16:creationId xmlns:a16="http://schemas.microsoft.com/office/drawing/2014/main" id="{E6381DCA-F958-FA4B-B840-F5E7AAE34FA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26157434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2232212" y="1444438"/>
            <a:ext cx="4213411" cy="2057400"/>
          </a:xfrm>
          <a:prstGeom prst="rect">
            <a:avLst/>
          </a:prstGeom>
          <a:noFill/>
          <a:ln>
            <a:noFill/>
          </a:ln>
        </p:spPr>
        <p:txBody>
          <a:bodyPr spcFirstLastPara="1" wrap="square" lIns="91425" tIns="91425" rIns="91425" bIns="91425" anchor="ctr" anchorCtr="0">
            <a:noAutofit/>
          </a:bodyPr>
          <a:lstStyle/>
          <a:p>
            <a:pPr marL="76200" lvl="0">
              <a:lnSpc>
                <a:spcPct val="150000"/>
              </a:lnSpc>
              <a:spcBef>
                <a:spcPts val="1100"/>
              </a:spcBef>
              <a:buClr>
                <a:srgbClr val="222222"/>
              </a:buClr>
              <a:buSzPts val="2400"/>
            </a:pPr>
            <a:r>
              <a:rPr lang="en" sz="3600" dirty="0">
                <a:solidFill>
                  <a:schemeClr val="lt1"/>
                </a:solidFill>
                <a:latin typeface="Roboto Black"/>
                <a:ea typeface="Roboto Black"/>
                <a:cs typeface="Roboto Black"/>
                <a:sym typeface="Roboto Black"/>
              </a:rPr>
              <a:t>3. </a:t>
            </a:r>
            <a:r>
              <a:rPr lang="en" sz="3600" dirty="0">
                <a:solidFill>
                  <a:schemeClr val="lt1"/>
                </a:solidFill>
                <a:latin typeface="Roboto Black"/>
                <a:ea typeface="Roboto Black"/>
                <a:sym typeface="Roboto"/>
              </a:rPr>
              <a:t>User Journey</a:t>
            </a:r>
          </a:p>
          <a:p>
            <a:pPr algn="ctr"/>
            <a:endParaRPr dirty="0"/>
          </a:p>
        </p:txBody>
      </p:sp>
    </p:spTree>
    <p:extLst>
      <p:ext uri="{BB962C8B-B14F-4D97-AF65-F5344CB8AC3E}">
        <p14:creationId xmlns:p14="http://schemas.microsoft.com/office/powerpoint/2010/main" val="118559302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216</TotalTime>
  <Words>1347</Words>
  <Application>Microsoft Macintosh PowerPoint</Application>
  <PresentationFormat>On-screen Show (16:9)</PresentationFormat>
  <Paragraphs>319</Paragraphs>
  <Slides>18</Slides>
  <Notes>17</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18</vt:i4>
      </vt:variant>
    </vt:vector>
  </HeadingPairs>
  <TitlesOfParts>
    <vt:vector size="29" baseType="lpstr">
      <vt:lpstr>Roboto Black</vt:lpstr>
      <vt:lpstr>Apple Braille Pinpoint 8 Dot</vt:lpstr>
      <vt:lpstr>Arial</vt:lpstr>
      <vt:lpstr>Wingdings</vt:lpstr>
      <vt:lpstr>Roboto</vt:lpstr>
      <vt:lpstr>Courier New</vt:lpstr>
      <vt:lpstr>Roboto Thin</vt:lpstr>
      <vt:lpstr>Dosis</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CTS Page Visits Table Schema</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Saravanan TK</cp:lastModifiedBy>
  <cp:revision>32</cp:revision>
  <dcterms:modified xsi:type="dcterms:W3CDTF">2018-08-20T05:18:56Z</dcterms:modified>
</cp:coreProperties>
</file>